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92"/>
  </p:notesMasterIdLst>
  <p:sldIdLst>
    <p:sldId id="256" r:id="rId2"/>
    <p:sldId id="259" r:id="rId3"/>
    <p:sldId id="260" r:id="rId4"/>
    <p:sldId id="295" r:id="rId5"/>
    <p:sldId id="296" r:id="rId6"/>
    <p:sldId id="297" r:id="rId7"/>
    <p:sldId id="298" r:id="rId8"/>
    <p:sldId id="299" r:id="rId9"/>
    <p:sldId id="300" r:id="rId10"/>
    <p:sldId id="301" r:id="rId11"/>
    <p:sldId id="302" r:id="rId12"/>
    <p:sldId id="303" r:id="rId13"/>
    <p:sldId id="304" r:id="rId14"/>
    <p:sldId id="306" r:id="rId15"/>
    <p:sldId id="305"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84F22B8-B0F6-452D-A76B-A3ED32261386}">
  <a:tblStyle styleId="{B84F22B8-B0F6-452D-A76B-A3ED322613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876"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67251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99960" y="826618"/>
            <a:ext cx="4287930" cy="3642388"/>
            <a:chOff x="4611450" y="3151300"/>
            <a:chExt cx="667725" cy="567200"/>
          </a:xfrm>
        </p:grpSpPr>
        <p:sp>
          <p:nvSpPr>
            <p:cNvPr id="10" name="Google Shape;10;p2"/>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Google Shape;23;p2"/>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3080750" y="3610150"/>
            <a:ext cx="1591200" cy="4758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b="1"/>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5" name="Google Shape;25;p2"/>
          <p:cNvGrpSpPr/>
          <p:nvPr/>
        </p:nvGrpSpPr>
        <p:grpSpPr>
          <a:xfrm flipH="1">
            <a:off x="7641120" y="4577926"/>
            <a:ext cx="1051274" cy="787312"/>
            <a:chOff x="3585475" y="1537675"/>
            <a:chExt cx="649175" cy="486175"/>
          </a:xfrm>
        </p:grpSpPr>
        <p:sp>
          <p:nvSpPr>
            <p:cNvPr id="26" name="Google Shape;26;p2"/>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Google Shape;46;p2"/>
          <p:cNvSpPr/>
          <p:nvPr/>
        </p:nvSpPr>
        <p:spPr>
          <a:xfrm flipH="1">
            <a:off x="7937525" y="1510200"/>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flipH="1">
            <a:off x="8256002" y="1510202"/>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819350" y="1084213"/>
            <a:ext cx="1056900" cy="10611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3" name="Google Shape;173;p6"/>
          <p:cNvGrpSpPr/>
          <p:nvPr/>
        </p:nvGrpSpPr>
        <p:grpSpPr>
          <a:xfrm>
            <a:off x="7230635" y="826618"/>
            <a:ext cx="4287930" cy="3642388"/>
            <a:chOff x="4611450" y="3151300"/>
            <a:chExt cx="667725" cy="567200"/>
          </a:xfrm>
        </p:grpSpPr>
        <p:sp>
          <p:nvSpPr>
            <p:cNvPr id="174" name="Google Shape;174;p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7" name="Google Shape;187;p6"/>
          <p:cNvGrpSpPr/>
          <p:nvPr/>
        </p:nvGrpSpPr>
        <p:grpSpPr>
          <a:xfrm>
            <a:off x="-2374565" y="826618"/>
            <a:ext cx="4287930" cy="3642388"/>
            <a:chOff x="4611450" y="3151300"/>
            <a:chExt cx="667725" cy="567200"/>
          </a:xfrm>
        </p:grpSpPr>
        <p:sp>
          <p:nvSpPr>
            <p:cNvPr id="188" name="Google Shape;188;p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1" name="Google Shape;201;p6"/>
          <p:cNvSpPr/>
          <p:nvPr/>
        </p:nvSpPr>
        <p:spPr>
          <a:xfrm flipH="1">
            <a:off x="-1633725" y="4247150"/>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6"/>
          <p:cNvSpPr/>
          <p:nvPr/>
        </p:nvSpPr>
        <p:spPr>
          <a:xfrm flipH="1">
            <a:off x="8367144" y="-789298"/>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6"/>
          <p:cNvSpPr/>
          <p:nvPr/>
        </p:nvSpPr>
        <p:spPr>
          <a:xfrm flipH="1">
            <a:off x="8070742" y="230450"/>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4" name="Google Shape;204;p6"/>
          <p:cNvGrpSpPr/>
          <p:nvPr/>
        </p:nvGrpSpPr>
        <p:grpSpPr>
          <a:xfrm>
            <a:off x="359957" y="-418499"/>
            <a:ext cx="1051274" cy="787312"/>
            <a:chOff x="3585475" y="1537675"/>
            <a:chExt cx="649175" cy="486175"/>
          </a:xfrm>
        </p:grpSpPr>
        <p:sp>
          <p:nvSpPr>
            <p:cNvPr id="205" name="Google Shape;205;p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5" name="Google Shape;225;p6"/>
          <p:cNvGrpSpPr/>
          <p:nvPr/>
        </p:nvGrpSpPr>
        <p:grpSpPr>
          <a:xfrm>
            <a:off x="7633694" y="4775189"/>
            <a:ext cx="1051274" cy="787312"/>
            <a:chOff x="3585475" y="1537675"/>
            <a:chExt cx="649175" cy="486175"/>
          </a:xfrm>
        </p:grpSpPr>
        <p:sp>
          <p:nvSpPr>
            <p:cNvPr id="226" name="Google Shape;226;p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24"/>
        <p:cNvGrpSpPr/>
        <p:nvPr/>
      </p:nvGrpSpPr>
      <p:grpSpPr>
        <a:xfrm>
          <a:off x="0" y="0"/>
          <a:ext cx="0" cy="0"/>
          <a:chOff x="0" y="0"/>
          <a:chExt cx="0" cy="0"/>
        </a:xfrm>
      </p:grpSpPr>
      <p:sp>
        <p:nvSpPr>
          <p:cNvPr id="525" name="Google Shape;52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26" name="Google Shape;526;p13"/>
          <p:cNvSpPr txBox="1">
            <a:spLocks noGrp="1"/>
          </p:cNvSpPr>
          <p:nvPr>
            <p:ph type="title" idx="2"/>
          </p:nvPr>
        </p:nvSpPr>
        <p:spPr>
          <a:xfrm>
            <a:off x="2069628" y="1627200"/>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13"/>
          <p:cNvSpPr txBox="1">
            <a:spLocks noGrp="1"/>
          </p:cNvSpPr>
          <p:nvPr>
            <p:ph type="subTitle" idx="1"/>
          </p:nvPr>
        </p:nvSpPr>
        <p:spPr>
          <a:xfrm>
            <a:off x="2069613" y="21548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8" name="Google Shape;528;p13"/>
          <p:cNvSpPr txBox="1">
            <a:spLocks noGrp="1"/>
          </p:cNvSpPr>
          <p:nvPr>
            <p:ph type="title" idx="3"/>
          </p:nvPr>
        </p:nvSpPr>
        <p:spPr>
          <a:xfrm>
            <a:off x="5618175" y="1627200"/>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13"/>
          <p:cNvSpPr txBox="1">
            <a:spLocks noGrp="1"/>
          </p:cNvSpPr>
          <p:nvPr>
            <p:ph type="subTitle" idx="4"/>
          </p:nvPr>
        </p:nvSpPr>
        <p:spPr>
          <a:xfrm>
            <a:off x="5618183" y="21548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0" name="Google Shape;530;p13"/>
          <p:cNvSpPr txBox="1">
            <a:spLocks noGrp="1"/>
          </p:cNvSpPr>
          <p:nvPr>
            <p:ph type="title" idx="5"/>
          </p:nvPr>
        </p:nvSpPr>
        <p:spPr>
          <a:xfrm>
            <a:off x="2069628" y="3141552"/>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13"/>
          <p:cNvSpPr txBox="1">
            <a:spLocks noGrp="1"/>
          </p:cNvSpPr>
          <p:nvPr>
            <p:ph type="subTitle" idx="6"/>
          </p:nvPr>
        </p:nvSpPr>
        <p:spPr>
          <a:xfrm>
            <a:off x="2069613" y="36692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2" name="Google Shape;532;p13"/>
          <p:cNvSpPr txBox="1">
            <a:spLocks noGrp="1"/>
          </p:cNvSpPr>
          <p:nvPr>
            <p:ph type="title" idx="7"/>
          </p:nvPr>
        </p:nvSpPr>
        <p:spPr>
          <a:xfrm>
            <a:off x="5618174" y="3141552"/>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3" name="Google Shape;533;p13"/>
          <p:cNvSpPr txBox="1">
            <a:spLocks noGrp="1"/>
          </p:cNvSpPr>
          <p:nvPr>
            <p:ph type="subTitle" idx="8"/>
          </p:nvPr>
        </p:nvSpPr>
        <p:spPr>
          <a:xfrm>
            <a:off x="5618183" y="36692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4" name="Google Shape;534;p13"/>
          <p:cNvSpPr txBox="1">
            <a:spLocks noGrp="1"/>
          </p:cNvSpPr>
          <p:nvPr>
            <p:ph type="title" idx="9" hasCustomPrompt="1"/>
          </p:nvPr>
        </p:nvSpPr>
        <p:spPr>
          <a:xfrm>
            <a:off x="874125" y="1644072"/>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5" name="Google Shape;535;p13"/>
          <p:cNvSpPr txBox="1">
            <a:spLocks noGrp="1"/>
          </p:cNvSpPr>
          <p:nvPr>
            <p:ph type="title" idx="13" hasCustomPrompt="1"/>
          </p:nvPr>
        </p:nvSpPr>
        <p:spPr>
          <a:xfrm>
            <a:off x="874125" y="3153175"/>
            <a:ext cx="1048200" cy="1048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6" name="Google Shape;536;p13"/>
          <p:cNvSpPr txBox="1">
            <a:spLocks noGrp="1"/>
          </p:cNvSpPr>
          <p:nvPr>
            <p:ph type="title" idx="14" hasCustomPrompt="1"/>
          </p:nvPr>
        </p:nvSpPr>
        <p:spPr>
          <a:xfrm>
            <a:off x="4419500" y="1644072"/>
            <a:ext cx="1048200" cy="10482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7" name="Google Shape;537;p13"/>
          <p:cNvSpPr txBox="1">
            <a:spLocks noGrp="1"/>
          </p:cNvSpPr>
          <p:nvPr>
            <p:ph type="title" idx="15" hasCustomPrompt="1"/>
          </p:nvPr>
        </p:nvSpPr>
        <p:spPr>
          <a:xfrm>
            <a:off x="4419500" y="3145774"/>
            <a:ext cx="1048200" cy="10482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38" name="Google Shape;538;p13"/>
          <p:cNvGrpSpPr/>
          <p:nvPr/>
        </p:nvGrpSpPr>
        <p:grpSpPr>
          <a:xfrm>
            <a:off x="2399960" y="1283818"/>
            <a:ext cx="4287930" cy="3642388"/>
            <a:chOff x="4611450" y="3151300"/>
            <a:chExt cx="667725" cy="567200"/>
          </a:xfrm>
        </p:grpSpPr>
        <p:sp>
          <p:nvSpPr>
            <p:cNvPr id="539" name="Google Shape;539;p13"/>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13"/>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13"/>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13"/>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13"/>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13"/>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13"/>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13"/>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13"/>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13"/>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13"/>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13"/>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13"/>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2" name="Google Shape;552;p13"/>
          <p:cNvSpPr/>
          <p:nvPr/>
        </p:nvSpPr>
        <p:spPr>
          <a:xfrm>
            <a:off x="8378961" y="26808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3" name="Google Shape;553;p13"/>
          <p:cNvGrpSpPr/>
          <p:nvPr/>
        </p:nvGrpSpPr>
        <p:grpSpPr>
          <a:xfrm>
            <a:off x="872595" y="4716251"/>
            <a:ext cx="1051274" cy="787312"/>
            <a:chOff x="3585475" y="1537675"/>
            <a:chExt cx="649175" cy="486175"/>
          </a:xfrm>
        </p:grpSpPr>
        <p:sp>
          <p:nvSpPr>
            <p:cNvPr id="554" name="Google Shape;554;p13"/>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13"/>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13"/>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13"/>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13"/>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13"/>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13"/>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13"/>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13"/>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13"/>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13"/>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13"/>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13"/>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13"/>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13"/>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13"/>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13"/>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13"/>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13"/>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13"/>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4" name="Google Shape;574;p13"/>
          <p:cNvSpPr/>
          <p:nvPr/>
        </p:nvSpPr>
        <p:spPr>
          <a:xfrm>
            <a:off x="7520775" y="420137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13"/>
          <p:cNvSpPr/>
          <p:nvPr/>
        </p:nvSpPr>
        <p:spPr>
          <a:xfrm>
            <a:off x="-1178725" y="267102"/>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13"/>
          <p:cNvSpPr/>
          <p:nvPr/>
        </p:nvSpPr>
        <p:spPr>
          <a:xfrm>
            <a:off x="326777" y="447975"/>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77" name="Google Shape;577;p13"/>
          <p:cNvGrpSpPr/>
          <p:nvPr/>
        </p:nvGrpSpPr>
        <p:grpSpPr>
          <a:xfrm>
            <a:off x="7313632" y="-125274"/>
            <a:ext cx="1051274" cy="787312"/>
            <a:chOff x="3585475" y="1537675"/>
            <a:chExt cx="649175" cy="486175"/>
          </a:xfrm>
        </p:grpSpPr>
        <p:sp>
          <p:nvSpPr>
            <p:cNvPr id="578" name="Google Shape;578;p13"/>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13"/>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13"/>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13"/>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13"/>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13"/>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13"/>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13"/>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13"/>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13"/>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13"/>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13"/>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13"/>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13"/>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13"/>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13"/>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13"/>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13"/>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13"/>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13"/>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TITLE_ONLY_2_3_1">
    <p:bg>
      <p:bgPr>
        <a:solidFill>
          <a:schemeClr val="lt1"/>
        </a:solidFill>
        <a:effectLst/>
      </p:bgPr>
    </p:bg>
    <p:spTree>
      <p:nvGrpSpPr>
        <p:cNvPr id="1" name="Shape 2019"/>
        <p:cNvGrpSpPr/>
        <p:nvPr/>
      </p:nvGrpSpPr>
      <p:grpSpPr>
        <a:xfrm>
          <a:off x="0" y="0"/>
          <a:ext cx="0" cy="0"/>
          <a:chOff x="0" y="0"/>
          <a:chExt cx="0" cy="0"/>
        </a:xfrm>
      </p:grpSpPr>
      <p:sp>
        <p:nvSpPr>
          <p:cNvPr id="2020" name="Google Shape;2020;p35"/>
          <p:cNvSpPr/>
          <p:nvPr/>
        </p:nvSpPr>
        <p:spPr>
          <a:xfrm rot="10800000">
            <a:off x="-1633725" y="-1256389"/>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35"/>
          <p:cNvSpPr/>
          <p:nvPr/>
        </p:nvSpPr>
        <p:spPr>
          <a:xfrm rot="10800000">
            <a:off x="8367144" y="4142370"/>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22" name="Google Shape;2022;p35"/>
          <p:cNvGrpSpPr/>
          <p:nvPr/>
        </p:nvGrpSpPr>
        <p:grpSpPr>
          <a:xfrm rot="10800000" flipH="1">
            <a:off x="359957" y="4770143"/>
            <a:ext cx="1051274" cy="787312"/>
            <a:chOff x="3585475" y="1537675"/>
            <a:chExt cx="649175" cy="486175"/>
          </a:xfrm>
        </p:grpSpPr>
        <p:sp>
          <p:nvSpPr>
            <p:cNvPr id="2023" name="Google Shape;2023;p35"/>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35"/>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35"/>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35"/>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35"/>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35"/>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35"/>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35"/>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35"/>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35"/>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35"/>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35"/>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35"/>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35"/>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35"/>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35"/>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35"/>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35"/>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35"/>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35"/>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43" name="Google Shape;2043;p35"/>
          <p:cNvGrpSpPr/>
          <p:nvPr/>
        </p:nvGrpSpPr>
        <p:grpSpPr>
          <a:xfrm rot="10800000" flipH="1">
            <a:off x="7633694" y="-423544"/>
            <a:ext cx="1051274" cy="787312"/>
            <a:chOff x="3585475" y="1537675"/>
            <a:chExt cx="649175" cy="486175"/>
          </a:xfrm>
        </p:grpSpPr>
        <p:sp>
          <p:nvSpPr>
            <p:cNvPr id="2044" name="Google Shape;2044;p35"/>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35"/>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35"/>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35"/>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35"/>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35"/>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35"/>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35"/>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35"/>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35"/>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35"/>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35"/>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35"/>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35"/>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35"/>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35"/>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35"/>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35"/>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35"/>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35"/>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2064"/>
        <p:cNvGrpSpPr/>
        <p:nvPr/>
      </p:nvGrpSpPr>
      <p:grpSpPr>
        <a:xfrm>
          <a:off x="0" y="0"/>
          <a:ext cx="0" cy="0"/>
          <a:chOff x="0" y="0"/>
          <a:chExt cx="0" cy="0"/>
        </a:xfrm>
      </p:grpSpPr>
      <p:grpSp>
        <p:nvGrpSpPr>
          <p:cNvPr id="2065" name="Google Shape;2065;p36"/>
          <p:cNvGrpSpPr/>
          <p:nvPr/>
        </p:nvGrpSpPr>
        <p:grpSpPr>
          <a:xfrm>
            <a:off x="7230635" y="826618"/>
            <a:ext cx="4287930" cy="3642388"/>
            <a:chOff x="4611450" y="3151300"/>
            <a:chExt cx="667725" cy="567200"/>
          </a:xfrm>
        </p:grpSpPr>
        <p:sp>
          <p:nvSpPr>
            <p:cNvPr id="2066" name="Google Shape;2066;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79" name="Google Shape;2079;p36"/>
          <p:cNvGrpSpPr/>
          <p:nvPr/>
        </p:nvGrpSpPr>
        <p:grpSpPr>
          <a:xfrm>
            <a:off x="-2374565" y="826618"/>
            <a:ext cx="4287930" cy="3642388"/>
            <a:chOff x="4611450" y="3151300"/>
            <a:chExt cx="667725" cy="567200"/>
          </a:xfrm>
        </p:grpSpPr>
        <p:sp>
          <p:nvSpPr>
            <p:cNvPr id="2080" name="Google Shape;2080;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93" name="Google Shape;2093;p36"/>
          <p:cNvSpPr/>
          <p:nvPr/>
        </p:nvSpPr>
        <p:spPr>
          <a:xfrm flipH="1">
            <a:off x="-969025" y="3816700"/>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36"/>
          <p:cNvSpPr/>
          <p:nvPr/>
        </p:nvSpPr>
        <p:spPr>
          <a:xfrm flipH="1">
            <a:off x="8148019" y="-395873"/>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36"/>
          <p:cNvSpPr/>
          <p:nvPr/>
        </p:nvSpPr>
        <p:spPr>
          <a:xfrm flipH="1">
            <a:off x="7851617" y="623875"/>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96" name="Google Shape;2096;p36"/>
          <p:cNvGrpSpPr/>
          <p:nvPr/>
        </p:nvGrpSpPr>
        <p:grpSpPr>
          <a:xfrm>
            <a:off x="514482" y="518776"/>
            <a:ext cx="1051274" cy="787312"/>
            <a:chOff x="3585475" y="1537675"/>
            <a:chExt cx="649175" cy="486175"/>
          </a:xfrm>
        </p:grpSpPr>
        <p:sp>
          <p:nvSpPr>
            <p:cNvPr id="2097" name="Google Shape;2097;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17" name="Google Shape;2117;p36"/>
          <p:cNvGrpSpPr/>
          <p:nvPr/>
        </p:nvGrpSpPr>
        <p:grpSpPr>
          <a:xfrm>
            <a:off x="7523332" y="3991726"/>
            <a:ext cx="1051274" cy="787312"/>
            <a:chOff x="3585475" y="1537675"/>
            <a:chExt cx="649175" cy="486175"/>
          </a:xfrm>
        </p:grpSpPr>
        <p:sp>
          <p:nvSpPr>
            <p:cNvPr id="2118" name="Google Shape;2118;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LANK_1_1_1">
    <p:spTree>
      <p:nvGrpSpPr>
        <p:cNvPr id="1" name="Shape 2138"/>
        <p:cNvGrpSpPr/>
        <p:nvPr/>
      </p:nvGrpSpPr>
      <p:grpSpPr>
        <a:xfrm>
          <a:off x="0" y="0"/>
          <a:ext cx="0" cy="0"/>
          <a:chOff x="0" y="0"/>
          <a:chExt cx="0" cy="0"/>
        </a:xfrm>
      </p:grpSpPr>
      <p:grpSp>
        <p:nvGrpSpPr>
          <p:cNvPr id="2139" name="Google Shape;2139;p37"/>
          <p:cNvGrpSpPr/>
          <p:nvPr/>
        </p:nvGrpSpPr>
        <p:grpSpPr>
          <a:xfrm>
            <a:off x="7799282" y="2074226"/>
            <a:ext cx="1051274" cy="787312"/>
            <a:chOff x="3585475" y="1537675"/>
            <a:chExt cx="649175" cy="486175"/>
          </a:xfrm>
        </p:grpSpPr>
        <p:sp>
          <p:nvSpPr>
            <p:cNvPr id="2140" name="Google Shape;2140;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0" name="Google Shape;2160;p37"/>
          <p:cNvGrpSpPr/>
          <p:nvPr/>
        </p:nvGrpSpPr>
        <p:grpSpPr>
          <a:xfrm>
            <a:off x="293445" y="2074226"/>
            <a:ext cx="1051274" cy="787312"/>
            <a:chOff x="3585475" y="1537675"/>
            <a:chExt cx="649175" cy="486175"/>
          </a:xfrm>
        </p:grpSpPr>
        <p:sp>
          <p:nvSpPr>
            <p:cNvPr id="2161" name="Google Shape;2161;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81" name="Google Shape;2181;p37"/>
          <p:cNvSpPr/>
          <p:nvPr/>
        </p:nvSpPr>
        <p:spPr>
          <a:xfrm>
            <a:off x="3227875" y="4385403"/>
            <a:ext cx="2688246" cy="2688296"/>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82" name="Google Shape;2182;p37"/>
          <p:cNvGrpSpPr/>
          <p:nvPr/>
        </p:nvGrpSpPr>
        <p:grpSpPr>
          <a:xfrm>
            <a:off x="2399960" y="871118"/>
            <a:ext cx="4287930" cy="3642388"/>
            <a:chOff x="4611450" y="3151300"/>
            <a:chExt cx="667725" cy="567200"/>
          </a:xfrm>
        </p:grpSpPr>
        <p:sp>
          <p:nvSpPr>
            <p:cNvPr id="2183" name="Google Shape;2183;p37"/>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37"/>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37"/>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37"/>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37"/>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37"/>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37"/>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37"/>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37"/>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37"/>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37"/>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37"/>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37"/>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6" name="Google Shape;2196;p37"/>
          <p:cNvSpPr/>
          <p:nvPr/>
        </p:nvSpPr>
        <p:spPr>
          <a:xfrm>
            <a:off x="3161643" y="-1861624"/>
            <a:ext cx="2820666" cy="282364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1pPr>
            <a:lvl2pPr lvl="1"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2pPr>
            <a:lvl3pPr lvl="2"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3pPr>
            <a:lvl4pPr lvl="3"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4pPr>
            <a:lvl5pPr lvl="4"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5pPr>
            <a:lvl6pPr lvl="5"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6pPr>
            <a:lvl7pPr lvl="6"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7pPr>
            <a:lvl8pPr lvl="7"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8pPr>
            <a:lvl9pPr lvl="8"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smtClean="0"/>
              <a:t>  </a:t>
            </a:r>
            <a:endParaRPr sz="4000" dirty="0"/>
          </a:p>
        </p:txBody>
      </p:sp>
      <p:sp>
        <p:nvSpPr>
          <p:cNvPr id="2206" name="Google Shape;2206;p40"/>
          <p:cNvSpPr txBox="1">
            <a:spLocks noGrp="1"/>
          </p:cNvSpPr>
          <p:nvPr>
            <p:ph type="subTitle" idx="1"/>
          </p:nvPr>
        </p:nvSpPr>
        <p:spPr>
          <a:xfrm>
            <a:off x="3080749" y="1819175"/>
            <a:ext cx="4879344" cy="2266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SUBJECT-COMPILER DESIGN</a:t>
            </a:r>
            <a:endParaRPr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grpSp>
        <p:nvGrpSpPr>
          <p:cNvPr id="2209"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30"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33" name="Google Shape;2233;p40"/>
          <p:cNvSpPr/>
          <p:nvPr/>
        </p:nvSpPr>
        <p:spPr>
          <a:xfrm>
            <a:off x="2964581" y="369925"/>
            <a:ext cx="6179165"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accent4"/>
                </a:solidFill>
                <a:latin typeface="Karla Regular"/>
                <a:ea typeface="Karla Regular"/>
                <a:cs typeface="Karla Regular"/>
                <a:sym typeface="Karla Regular"/>
              </a:rPr>
              <a:t> </a:t>
            </a:r>
            <a:r>
              <a:rPr lang="en" sz="1800" dirty="0" smtClean="0">
                <a:solidFill>
                  <a:schemeClr val="accent4"/>
                </a:solidFill>
                <a:latin typeface="Karla Regular"/>
                <a:ea typeface="Karla Regular"/>
                <a:cs typeface="Karla Regular"/>
                <a:sym typeface="Karla Regular"/>
              </a:rPr>
              <a:t>BRANCH-COMPUTER SCIENCE &amp; ENGINEERING     </a:t>
            </a:r>
          </a:p>
          <a:p>
            <a:pPr marL="0" lvl="0" indent="0" algn="l" rtl="0">
              <a:spcBef>
                <a:spcPts val="0"/>
              </a:spcBef>
              <a:spcAft>
                <a:spcPts val="0"/>
              </a:spcAft>
              <a:buNone/>
            </a:pPr>
            <a:r>
              <a:rPr lang="en" sz="1800" dirty="0" smtClean="0">
                <a:solidFill>
                  <a:schemeClr val="accent4"/>
                </a:solidFill>
                <a:latin typeface="Karla Regular"/>
                <a:ea typeface="Karla Regular"/>
                <a:cs typeface="Karla Regular"/>
                <a:sym typeface="Karla Regular"/>
              </a:rPr>
              <a:t>SEMESTER-6TH</a:t>
            </a:r>
            <a:endParaRPr sz="100"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Parse trees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63121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Parse tree is the graphical representation of symbol. The symbol can be terminal or non-terminal.</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parsing, the string is derived using the start symbol. The root of the parse tree is that start symbol.</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the graphical representation of symbol that can be terminals or non-terminals.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Parse tree follows the precedence of operators. The deepest sub-tree traversed first. So, the operator in the parent node has less precedence over the operator in the sub-tree.</a:t>
            </a:r>
          </a:p>
        </p:txBody>
      </p:sp>
    </p:spTree>
    <p:extLst>
      <p:ext uri="{BB962C8B-B14F-4D97-AF65-F5344CB8AC3E}">
        <p14:creationId xmlns:p14="http://schemas.microsoft.com/office/powerpoint/2010/main" val="3612933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Parse trees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63121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Parse tree is the graphical representation of symbol. The symbol can be terminal or non-terminal.</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parsing, the string is derived using the start symbol. The root of the parse tree is that start symbol.</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the graphical representation of symbol that can be terminals or non-terminals.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Parse tree follows the precedence of operators. The deepest sub-tree traversed first. So, the operator in the parent node has less precedence over the operator in the sub-tree.</a:t>
            </a:r>
          </a:p>
        </p:txBody>
      </p:sp>
    </p:spTree>
    <p:extLst>
      <p:ext uri="{BB962C8B-B14F-4D97-AF65-F5344CB8AC3E}">
        <p14:creationId xmlns:p14="http://schemas.microsoft.com/office/powerpoint/2010/main" val="60301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Ambiguous grammar</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390398"/>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CFG is said to ambiguous if there exists more than one derivation tree for the given input string i.e., more than one </a:t>
            </a:r>
            <a:r>
              <a:rPr lang="en-IN" sz="1200" dirty="0" err="1">
                <a:solidFill>
                  <a:schemeClr val="dk1"/>
                </a:solidFill>
                <a:latin typeface="Nunito"/>
                <a:ea typeface="Nunito"/>
                <a:cs typeface="Nunito"/>
                <a:sym typeface="Nunito"/>
              </a:rPr>
              <a:t>LeftMost</a:t>
            </a:r>
            <a:r>
              <a:rPr lang="en-IN" sz="1200" dirty="0">
                <a:solidFill>
                  <a:schemeClr val="dk1"/>
                </a:solidFill>
                <a:latin typeface="Nunito"/>
                <a:ea typeface="Nunito"/>
                <a:cs typeface="Nunito"/>
                <a:sym typeface="Nunito"/>
              </a:rPr>
              <a:t> Derivation Tree (LMDT) or </a:t>
            </a:r>
            <a:r>
              <a:rPr lang="en-IN" sz="1200" dirty="0" err="1">
                <a:solidFill>
                  <a:schemeClr val="dk1"/>
                </a:solidFill>
                <a:latin typeface="Nunito"/>
                <a:ea typeface="Nunito"/>
                <a:cs typeface="Nunito"/>
                <a:sym typeface="Nunito"/>
              </a:rPr>
              <a:t>RightMost</a:t>
            </a:r>
            <a:r>
              <a:rPr lang="en-IN" sz="1200" dirty="0">
                <a:solidFill>
                  <a:schemeClr val="dk1"/>
                </a:solidFill>
                <a:latin typeface="Nunito"/>
                <a:ea typeface="Nunito"/>
                <a:cs typeface="Nunito"/>
                <a:sym typeface="Nunito"/>
              </a:rPr>
              <a:t> Derivation Tree (RMDT</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Definition: G = (V,T,P,S) is a CFG is said to be ambiguous if and only if there exist a string in T* that has more than on parse tree.</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where V is a finite set of variables.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 is a finite set of terminals.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 is a finite set of productions of the form, A -&gt; α, where A is a variable and α ∈ (V ∪ T)* S is a designated variable called the start symbol. </a:t>
            </a:r>
          </a:p>
        </p:txBody>
      </p:sp>
    </p:spTree>
    <p:extLst>
      <p:ext uri="{BB962C8B-B14F-4D97-AF65-F5344CB8AC3E}">
        <p14:creationId xmlns:p14="http://schemas.microsoft.com/office/powerpoint/2010/main" val="603012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smtClean="0"/>
              <a:t>04. Top </a:t>
            </a:r>
            <a:r>
              <a:rPr lang="en-IN" sz="1400" dirty="0"/>
              <a:t>Down </a:t>
            </a:r>
            <a:r>
              <a:rPr lang="en-IN" sz="1400" dirty="0" smtClean="0"/>
              <a:t>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205732"/>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a parsing strategy that first looks at the highest level of the parse tree and works down the parse tree by using the rules of grammar</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Top-down parsing attempts to find the left most derivations for an input string</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this parsing technique we start parsing from top (start symbol of parse tree) to down (the leaf node of parse tree) in top-down manner</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This parsing technique uses Left Most Derivation</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It’s main decision is to select what production rule to use in order to construct the string.</a:t>
            </a:r>
          </a:p>
        </p:txBody>
      </p:sp>
    </p:spTree>
    <p:extLst>
      <p:ext uri="{BB962C8B-B14F-4D97-AF65-F5344CB8AC3E}">
        <p14:creationId xmlns:p14="http://schemas.microsoft.com/office/powerpoint/2010/main" val="203166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Recursive descent </a:t>
            </a:r>
            <a:r>
              <a:rPr lang="en-IN" sz="1400" dirty="0" smtClean="0"/>
              <a:t>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63121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a kind of Top-Down Parser.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top-down parser builds the parse tree from the top to down, starting with the start non-terminal.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Predictive Parser is a special case of Recursive Descent Parser, where no Back Tracking is required.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By carefully writing a grammar means eliminating left recursion and left factoring from it, the resulting grammar will be a grammar that can be parsed by a recursive descent parser.</a:t>
            </a:r>
          </a:p>
        </p:txBody>
      </p:sp>
    </p:spTree>
    <p:extLst>
      <p:ext uri="{BB962C8B-B14F-4D97-AF65-F5344CB8AC3E}">
        <p14:creationId xmlns:p14="http://schemas.microsoft.com/office/powerpoint/2010/main" val="768816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298229"/>
          </a:xfrm>
          <a:prstGeom prst="rect">
            <a:avLst/>
          </a:prstGeom>
          <a:solidFill>
            <a:srgbClr val="FF0000"/>
          </a:solidFill>
        </p:spPr>
        <p:txBody>
          <a:bodyPr spcFirstLastPara="1" wrap="square" lIns="91425" tIns="91425" rIns="91425" bIns="91425" anchor="t" anchorCtr="0">
            <a:noAutofit/>
          </a:bodyPr>
          <a:lstStyle/>
          <a:p>
            <a:pPr lvl="0"/>
            <a:r>
              <a:rPr lang="en-IN" sz="1400" dirty="0" smtClean="0"/>
              <a:t>LL </a:t>
            </a:r>
            <a:r>
              <a:rPr lang="en-IN" sz="1400" dirty="0"/>
              <a:t>(1) grammars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948620" cy="576943"/>
          </a:xfrm>
          <a:prstGeom prst="rect">
            <a:avLst/>
          </a:prstGeom>
        </p:spPr>
      </p:pic>
      <p:sp>
        <p:nvSpPr>
          <p:cNvPr id="2" name="TextBox 1"/>
          <p:cNvSpPr txBox="1"/>
          <p:nvPr/>
        </p:nvSpPr>
        <p:spPr>
          <a:xfrm>
            <a:off x="208913" y="576943"/>
            <a:ext cx="8287966" cy="4708981"/>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Here the 1st L represents that the scanning of the Input will be done from Left to Right manner and the second L shows that in this parsing technique we are going to use Left most Derivation Tree. And finally, the 1 represents the number of look-ahead, which means how many symbols are you going to see when you want to make a decision.</a:t>
            </a:r>
          </a:p>
          <a:p>
            <a:pPr>
              <a:spcAft>
                <a:spcPts val="1600"/>
              </a:spcAft>
              <a:buClr>
                <a:schemeClr val="dk1"/>
              </a:buClr>
              <a:buSzPts val="1400"/>
            </a:pPr>
            <a:r>
              <a:rPr lang="en-IN" sz="1200" dirty="0" smtClean="0">
                <a:solidFill>
                  <a:schemeClr val="dk1"/>
                </a:solidFill>
                <a:latin typeface="Nunito"/>
                <a:ea typeface="Nunito"/>
                <a:cs typeface="Nunito"/>
                <a:sym typeface="Nunito"/>
              </a:rPr>
              <a:t>Algorithm </a:t>
            </a:r>
            <a:r>
              <a:rPr lang="en-IN" sz="1200" dirty="0">
                <a:solidFill>
                  <a:schemeClr val="dk1"/>
                </a:solidFill>
                <a:latin typeface="Nunito"/>
                <a:ea typeface="Nunito"/>
                <a:cs typeface="Nunito"/>
                <a:sym typeface="Nunito"/>
              </a:rPr>
              <a:t>to construct LL(1) Parsing Table: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Step 1:  First check for left recursion in the grammar, if there is left recursion in the grammar remove that and go to step 2</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Step 2: Calculate First() and Follow() for all non-terminals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 First(): If there is a variable, and from that variable, if we try to drive all the strings then the beginning Terminal Symbol is called the First.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Follow(): What is the Terminal Symbol which follows a variable in the process of derivation.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Step 3: For each production A –&gt; α. (A tends to alpha</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Find First(α) and for each terminal in First(α), make entry A –&gt; α in the table.</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If First(α) contains ε (epsilon) as terminal than, find the Follow(A) and for each terminal in Follow(A), make entry A –&gt; α in the table.</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If the First(α) contains ε and Follow(A) contains $ as terminal, then make entry A –&gt; α in the table for the $.</a:t>
            </a:r>
          </a:p>
        </p:txBody>
      </p:sp>
    </p:spTree>
    <p:extLst>
      <p:ext uri="{BB962C8B-B14F-4D97-AF65-F5344CB8AC3E}">
        <p14:creationId xmlns:p14="http://schemas.microsoft.com/office/powerpoint/2010/main" val="328997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Non-recursive Predictive 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80248"/>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Non-recursive predictive parsing or table-driven is also known as LL(1) parser. This parser follows the leftmost derivation (LMD). </a:t>
            </a:r>
            <a:endParaRPr lang="en-IN" sz="1200" dirty="0" smtClean="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Algorithm-</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For each rule, A-&gt;x in grammar G: </a:t>
            </a:r>
          </a:p>
          <a:p>
            <a:pPr marL="228600" indent="-228600">
              <a:spcAft>
                <a:spcPts val="1600"/>
              </a:spcAft>
              <a:buClr>
                <a:schemeClr val="dk1"/>
              </a:buClr>
              <a:buSzPts val="1400"/>
              <a:buAutoNum type="arabicPeriod"/>
            </a:pPr>
            <a:r>
              <a:rPr lang="en-IN" sz="1200" dirty="0" smtClean="0">
                <a:solidFill>
                  <a:schemeClr val="dk1"/>
                </a:solidFill>
                <a:latin typeface="Nunito"/>
                <a:ea typeface="Nunito"/>
                <a:cs typeface="Nunito"/>
                <a:sym typeface="Nunito"/>
              </a:rPr>
              <a:t>For </a:t>
            </a:r>
            <a:r>
              <a:rPr lang="en-IN" sz="1200" dirty="0">
                <a:solidFill>
                  <a:schemeClr val="dk1"/>
                </a:solidFill>
                <a:latin typeface="Nunito"/>
                <a:ea typeface="Nunito"/>
                <a:cs typeface="Nunito"/>
                <a:sym typeface="Nunito"/>
              </a:rPr>
              <a:t>each terminal ‘a’ contained in FIRST(A) add A-&gt;x to M[A, a] in the parsing table if x derives ‘a’ as the first symbol. </a:t>
            </a:r>
            <a:endParaRPr lang="en-IN" sz="1200" dirty="0" smtClean="0">
              <a:solidFill>
                <a:schemeClr val="dk1"/>
              </a:solidFill>
              <a:latin typeface="Nunito"/>
              <a:ea typeface="Nunito"/>
              <a:cs typeface="Nunito"/>
              <a:sym typeface="Nunito"/>
            </a:endParaRPr>
          </a:p>
          <a:p>
            <a:pPr marL="228600" indent="-228600">
              <a:spcAft>
                <a:spcPts val="1600"/>
              </a:spcAft>
              <a:buClr>
                <a:schemeClr val="dk1"/>
              </a:buClr>
              <a:buSzPts val="1400"/>
              <a:buAutoNum type="arabicPeriod"/>
            </a:pPr>
            <a:r>
              <a:rPr lang="en-IN" sz="1200" dirty="0" smtClean="0">
                <a:solidFill>
                  <a:schemeClr val="dk1"/>
                </a:solidFill>
                <a:latin typeface="Nunito"/>
                <a:ea typeface="Nunito"/>
                <a:cs typeface="Nunito"/>
                <a:sym typeface="Nunito"/>
              </a:rPr>
              <a:t>If </a:t>
            </a:r>
            <a:r>
              <a:rPr lang="en-IN" sz="1200" dirty="0">
                <a:solidFill>
                  <a:schemeClr val="dk1"/>
                </a:solidFill>
                <a:latin typeface="Nunito"/>
                <a:ea typeface="Nunito"/>
                <a:cs typeface="Nunito"/>
                <a:sym typeface="Nunito"/>
              </a:rPr>
              <a:t>FIRST(A) contains null production for each terminal ‘b’ in FOLLOW(A), add this production (A-&gt;null) to M[A, b] in the parsing table. </a:t>
            </a:r>
            <a:endParaRPr lang="en-IN" sz="1200" dirty="0" smtClean="0">
              <a:solidFill>
                <a:schemeClr val="dk1"/>
              </a:solidFill>
              <a:latin typeface="Nunito"/>
              <a:ea typeface="Nunito"/>
              <a:cs typeface="Nunito"/>
              <a:sym typeface="Nunito"/>
            </a:endParaRPr>
          </a:p>
          <a:p>
            <a:pPr marL="228600" indent="-228600">
              <a:spcAft>
                <a:spcPts val="1600"/>
              </a:spcAft>
              <a:buClr>
                <a:schemeClr val="dk1"/>
              </a:buClr>
              <a:buSzPts val="1400"/>
              <a:buAutoNum type="arabicPeriod"/>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3191570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Error reporting and Recovery</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41091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this phase of compilation, all possible errors made by the user are detected and reported to the user in form of error messages.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This </a:t>
            </a:r>
            <a:r>
              <a:rPr lang="en-IN" sz="1200" dirty="0">
                <a:solidFill>
                  <a:schemeClr val="dk1"/>
                </a:solidFill>
                <a:latin typeface="Nunito"/>
                <a:ea typeface="Nunito"/>
                <a:cs typeface="Nunito"/>
                <a:sym typeface="Nunito"/>
              </a:rPr>
              <a:t>process of locating errors and reporting it to user is called Error Handling process.</a:t>
            </a:r>
          </a:p>
          <a:p>
            <a:pPr>
              <a:spcAft>
                <a:spcPts val="1600"/>
              </a:spcAft>
              <a:buClr>
                <a:schemeClr val="dk1"/>
              </a:buClr>
              <a:buSzPts val="1400"/>
            </a:pPr>
            <a:r>
              <a:rPr lang="en-IN" sz="1200" dirty="0">
                <a:solidFill>
                  <a:schemeClr val="dk1"/>
                </a:solidFill>
                <a:latin typeface="Nunito"/>
                <a:ea typeface="Nunito"/>
                <a:cs typeface="Nunito"/>
                <a:sym typeface="Nunito"/>
              </a:rPr>
              <a:t>Functions of Error </a:t>
            </a:r>
            <a:r>
              <a:rPr lang="en-IN" sz="1200" dirty="0" smtClean="0">
                <a:solidFill>
                  <a:schemeClr val="dk1"/>
                </a:solidFill>
                <a:latin typeface="Nunito"/>
                <a:ea typeface="Nunito"/>
                <a:cs typeface="Nunito"/>
                <a:sym typeface="Nunito"/>
              </a:rPr>
              <a:t>handler</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Detection</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Reporting</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Recovery</a:t>
            </a:r>
          </a:p>
        </p:txBody>
      </p:sp>
    </p:spTree>
    <p:extLst>
      <p:ext uri="{BB962C8B-B14F-4D97-AF65-F5344CB8AC3E}">
        <p14:creationId xmlns:p14="http://schemas.microsoft.com/office/powerpoint/2010/main" val="4101540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smtClean="0"/>
              <a:t>05. Bottom </a:t>
            </a:r>
            <a:r>
              <a:rPr lang="en-IN" sz="1400" dirty="0"/>
              <a:t>Up 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205732"/>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a parsing strategy that first looks at the lowest level of the parse tree and works up the parse tree by using the rules of grammar</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Bottom-up parsing can be defined as an attempts to reduce the input string to start symbol of a grammar</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this parsing technique we start parsing from bottom (leaf node of parse tree) to up (the start symbol of parse tree) in bottom-up manner</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This parsing technique uses Right Most Derivation</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It’s main decision is to select when to use a production rule to reduce the string to get the starting symbol.</a:t>
            </a:r>
          </a:p>
        </p:txBody>
      </p:sp>
    </p:spTree>
    <p:extLst>
      <p:ext uri="{BB962C8B-B14F-4D97-AF65-F5344CB8AC3E}">
        <p14:creationId xmlns:p14="http://schemas.microsoft.com/office/powerpoint/2010/main" val="72131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Handle pruning and shift reduces 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2106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Shift Reduce parser attempts for the construction of parse in a similar manner as done in bottom up parsing i.e. the parse tree is constructed from leaves(bottom) to the root(up).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more general form of shift reduce parser is LR parser.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This parser requires some data structures i.e. </a:t>
            </a:r>
          </a:p>
          <a:p>
            <a:pPr>
              <a:spcAft>
                <a:spcPts val="1600"/>
              </a:spcAft>
              <a:buClr>
                <a:schemeClr val="dk1"/>
              </a:buClr>
              <a:buSzPts val="1400"/>
            </a:pPr>
            <a:r>
              <a:rPr lang="en-IN" sz="1200" dirty="0">
                <a:solidFill>
                  <a:schemeClr val="dk1"/>
                </a:solidFill>
                <a:latin typeface="Nunito"/>
                <a:ea typeface="Nunito"/>
                <a:cs typeface="Nunito"/>
                <a:sym typeface="Nunito"/>
              </a:rPr>
              <a:t>A input buffer for storing the input string.</a:t>
            </a:r>
          </a:p>
          <a:p>
            <a:pPr>
              <a:spcAft>
                <a:spcPts val="1600"/>
              </a:spcAft>
              <a:buClr>
                <a:schemeClr val="dk1"/>
              </a:buClr>
              <a:buSzPts val="1400"/>
            </a:pPr>
            <a:r>
              <a:rPr lang="en-IN" sz="1200" dirty="0">
                <a:solidFill>
                  <a:schemeClr val="dk1"/>
                </a:solidFill>
                <a:latin typeface="Nunito"/>
                <a:ea typeface="Nunito"/>
                <a:cs typeface="Nunito"/>
                <a:sym typeface="Nunito"/>
              </a:rPr>
              <a:t>A stack for storing and accessing the production rules.</a:t>
            </a:r>
          </a:p>
        </p:txBody>
      </p:sp>
    </p:spTree>
    <p:extLst>
      <p:ext uri="{BB962C8B-B14F-4D97-AF65-F5344CB8AC3E}">
        <p14:creationId xmlns:p14="http://schemas.microsoft.com/office/powerpoint/2010/main" val="25447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43"/>
          <p:cNvSpPr txBox="1">
            <a:spLocks noGrp="1"/>
          </p:cNvSpPr>
          <p:nvPr>
            <p:ph type="title" idx="13"/>
          </p:nvPr>
        </p:nvSpPr>
        <p:spPr>
          <a:xfrm>
            <a:off x="874125" y="3153175"/>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253" name="Google Shape;2253;p43"/>
          <p:cNvSpPr txBox="1">
            <a:spLocks noGrp="1"/>
          </p:cNvSpPr>
          <p:nvPr>
            <p:ph type="title" idx="9"/>
          </p:nvPr>
        </p:nvSpPr>
        <p:spPr>
          <a:xfrm>
            <a:off x="874125"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dirty="0"/>
          </a:p>
        </p:txBody>
      </p:sp>
      <p:sp>
        <p:nvSpPr>
          <p:cNvPr id="2254" name="Google Shape;2254;p43"/>
          <p:cNvSpPr txBox="1">
            <a:spLocks noGrp="1"/>
          </p:cNvSpPr>
          <p:nvPr>
            <p:ph type="title" idx="14"/>
          </p:nvPr>
        </p:nvSpPr>
        <p:spPr>
          <a:xfrm>
            <a:off x="4419500"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dirty="0"/>
          </a:p>
        </p:txBody>
      </p:sp>
      <p:sp>
        <p:nvSpPr>
          <p:cNvPr id="2255" name="Google Shape;2255;p43"/>
          <p:cNvSpPr txBox="1">
            <a:spLocks noGrp="1"/>
          </p:cNvSpPr>
          <p:nvPr>
            <p:ph type="title" idx="15"/>
          </p:nvPr>
        </p:nvSpPr>
        <p:spPr>
          <a:xfrm>
            <a:off x="4572000" y="3147462"/>
            <a:ext cx="895699" cy="10465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256" name="Google Shape;2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MODULE-I</a:t>
            </a:r>
            <a:endParaRPr dirty="0"/>
          </a:p>
        </p:txBody>
      </p:sp>
      <p:sp>
        <p:nvSpPr>
          <p:cNvPr id="2257" name="Google Shape;2257;p43"/>
          <p:cNvSpPr txBox="1">
            <a:spLocks noGrp="1"/>
          </p:cNvSpPr>
          <p:nvPr>
            <p:ph type="title" idx="2"/>
          </p:nvPr>
        </p:nvSpPr>
        <p:spPr>
          <a:xfrm>
            <a:off x="2069628" y="1627200"/>
            <a:ext cx="2785500" cy="527700"/>
          </a:xfrm>
          <a:prstGeom prst="rect">
            <a:avLst/>
          </a:prstGeom>
        </p:spPr>
        <p:txBody>
          <a:bodyPr spcFirstLastPara="1" wrap="square" lIns="91425" tIns="91425" rIns="91425" bIns="91425" anchor="ctr" anchorCtr="0">
            <a:noAutofit/>
          </a:bodyPr>
          <a:lstStyle/>
          <a:p>
            <a:pPr lvl="0"/>
            <a:r>
              <a:rPr lang="en-IN" dirty="0" smtClean="0"/>
              <a:t>Introduction</a:t>
            </a:r>
            <a:endParaRPr dirty="0"/>
          </a:p>
        </p:txBody>
      </p:sp>
      <p:sp>
        <p:nvSpPr>
          <p:cNvPr id="2259" name="Google Shape;2259;p43"/>
          <p:cNvSpPr txBox="1">
            <a:spLocks noGrp="1"/>
          </p:cNvSpPr>
          <p:nvPr>
            <p:ph type="title" idx="3"/>
          </p:nvPr>
        </p:nvSpPr>
        <p:spPr>
          <a:xfrm>
            <a:off x="5618175" y="1627200"/>
            <a:ext cx="2785500" cy="527700"/>
          </a:xfrm>
          <a:prstGeom prst="rect">
            <a:avLst/>
          </a:prstGeom>
        </p:spPr>
        <p:txBody>
          <a:bodyPr spcFirstLastPara="1" wrap="square" lIns="91425" tIns="91425" rIns="91425" bIns="91425" anchor="ctr" anchorCtr="0">
            <a:noAutofit/>
          </a:bodyPr>
          <a:lstStyle/>
          <a:p>
            <a:pPr lvl="0"/>
            <a:r>
              <a:rPr lang="en-IN" dirty="0"/>
              <a:t>Lexical </a:t>
            </a:r>
            <a:r>
              <a:rPr lang="en-IN" dirty="0" smtClean="0"/>
              <a:t>Analysis</a:t>
            </a:r>
            <a:endParaRPr dirty="0"/>
          </a:p>
        </p:txBody>
      </p:sp>
      <p:sp>
        <p:nvSpPr>
          <p:cNvPr id="2261" name="Google Shape;2261;p43"/>
          <p:cNvSpPr txBox="1">
            <a:spLocks noGrp="1"/>
          </p:cNvSpPr>
          <p:nvPr>
            <p:ph type="title" idx="5"/>
          </p:nvPr>
        </p:nvSpPr>
        <p:spPr>
          <a:xfrm>
            <a:off x="2069628" y="3141552"/>
            <a:ext cx="2785500" cy="527700"/>
          </a:xfrm>
          <a:prstGeom prst="rect">
            <a:avLst/>
          </a:prstGeom>
        </p:spPr>
        <p:txBody>
          <a:bodyPr spcFirstLastPara="1" wrap="square" lIns="91425" tIns="91425" rIns="91425" bIns="91425" anchor="ctr" anchorCtr="0">
            <a:noAutofit/>
          </a:bodyPr>
          <a:lstStyle/>
          <a:p>
            <a:pPr lvl="0"/>
            <a:r>
              <a:rPr lang="en-IN" dirty="0"/>
              <a:t>Syntax </a:t>
            </a:r>
            <a:r>
              <a:rPr lang="en-IN" dirty="0" smtClean="0"/>
              <a:t>Analysis</a:t>
            </a:r>
            <a:endParaRPr dirty="0"/>
          </a:p>
        </p:txBody>
      </p:sp>
      <p:sp>
        <p:nvSpPr>
          <p:cNvPr id="2263" name="Google Shape;2263;p43"/>
          <p:cNvSpPr txBox="1">
            <a:spLocks noGrp="1"/>
          </p:cNvSpPr>
          <p:nvPr>
            <p:ph type="title" idx="7"/>
          </p:nvPr>
        </p:nvSpPr>
        <p:spPr>
          <a:xfrm>
            <a:off x="5618173" y="3141552"/>
            <a:ext cx="3063813" cy="527700"/>
          </a:xfrm>
          <a:prstGeom prst="rect">
            <a:avLst/>
          </a:prstGeom>
        </p:spPr>
        <p:txBody>
          <a:bodyPr spcFirstLastPara="1" wrap="square" lIns="91425" tIns="91425" rIns="91425" bIns="91425" anchor="ctr" anchorCtr="0">
            <a:noAutofit/>
          </a:bodyPr>
          <a:lstStyle/>
          <a:p>
            <a:pPr lvl="0"/>
            <a:r>
              <a:rPr lang="en-IN" dirty="0"/>
              <a:t>Top Down </a:t>
            </a:r>
            <a:r>
              <a:rPr lang="en-IN" dirty="0" smtClean="0"/>
              <a:t>Parsing</a:t>
            </a:r>
            <a:endParaRPr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
        <p:nvSpPr>
          <p:cNvPr id="19" name="Google Shape;2252;p43"/>
          <p:cNvSpPr txBox="1">
            <a:spLocks/>
          </p:cNvSpPr>
          <p:nvPr/>
        </p:nvSpPr>
        <p:spPr>
          <a:xfrm>
            <a:off x="882146" y="4456496"/>
            <a:ext cx="1048200" cy="792427"/>
          </a:xfrm>
          <a:prstGeom prst="rect">
            <a:avLst/>
          </a:prstGeom>
          <a:solidFill>
            <a:schemeClr val="accent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rla Regular"/>
              <a:buNone/>
              <a:defRPr sz="4700" b="0" i="0" u="none" strike="noStrike" cap="none">
                <a:solidFill>
                  <a:schemeClr val="accent4"/>
                </a:solidFill>
                <a:latin typeface="Karla Regular"/>
                <a:ea typeface="Karla Regular"/>
                <a:cs typeface="Karla Regular"/>
                <a:sym typeface="Karla Regular"/>
              </a:defRPr>
            </a:lvl1pPr>
            <a:lvl2pPr marR="0" lvl="1"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2pPr>
            <a:lvl3pPr marR="0" lvl="2"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3pPr>
            <a:lvl4pPr marR="0" lvl="3"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4pPr>
            <a:lvl5pPr marR="0" lvl="4"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5pPr>
            <a:lvl6pPr marR="0" lvl="5"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6pPr>
            <a:lvl7pPr marR="0" lvl="6"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7pPr>
            <a:lvl8pPr marR="0" lvl="7"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8pPr>
            <a:lvl9pPr marR="0" lvl="8"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9pPr>
          </a:lstStyle>
          <a:p>
            <a:r>
              <a:rPr lang="en" dirty="0" smtClean="0"/>
              <a:t>05</a:t>
            </a:r>
            <a:endParaRPr lang="en" dirty="0"/>
          </a:p>
        </p:txBody>
      </p:sp>
      <p:sp>
        <p:nvSpPr>
          <p:cNvPr id="20" name="Google Shape;2261;p43"/>
          <p:cNvSpPr txBox="1">
            <a:spLocks/>
          </p:cNvSpPr>
          <p:nvPr/>
        </p:nvSpPr>
        <p:spPr>
          <a:xfrm>
            <a:off x="2106523" y="4456496"/>
            <a:ext cx="3399127"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Karla Regular"/>
              <a:buNone/>
              <a:defRPr sz="2600" b="0" i="0" u="none" strike="noStrike" cap="none">
                <a:solidFill>
                  <a:schemeClr val="dk1"/>
                </a:solidFill>
                <a:latin typeface="Karla Regular"/>
                <a:ea typeface="Karla Regular"/>
                <a:cs typeface="Karla Regular"/>
                <a:sym typeface="Karla Regular"/>
              </a:defRPr>
            </a:lvl1pPr>
            <a:lvl2pPr marR="0" lvl="1"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2pPr>
            <a:lvl3pPr marR="0" lvl="2"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3pPr>
            <a:lvl4pPr marR="0" lvl="3"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4pPr>
            <a:lvl5pPr marR="0" lvl="4"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5pPr>
            <a:lvl6pPr marR="0" lvl="5"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6pPr>
            <a:lvl7pPr marR="0" lvl="6"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7pPr>
            <a:lvl8pPr marR="0" lvl="7"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8pPr>
            <a:lvl9pPr marR="0" lvl="8"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9pPr>
          </a:lstStyle>
          <a:p>
            <a:r>
              <a:rPr lang="en-IN" dirty="0"/>
              <a:t>Bottom Up Parsing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a:t>
            </a:r>
            <a:r>
              <a:rPr lang="en-IN" sz="1400" dirty="0" smtClean="0"/>
              <a:t>hift </a:t>
            </a:r>
            <a:r>
              <a:rPr lang="en-IN" sz="1400" dirty="0"/>
              <a:t>reduces Parsing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21066"/>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Shift Reduce parser attempts for the construction of parse in a similar manner as done in bottom up parsing i.e. the parse tree is constructed from leaves(bottom) to the root(up).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more general form of shift reduce parser is LR parser.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This parser requires some data structures i.e. </a:t>
            </a:r>
          </a:p>
          <a:p>
            <a:pPr>
              <a:spcAft>
                <a:spcPts val="1600"/>
              </a:spcAft>
              <a:buClr>
                <a:schemeClr val="dk1"/>
              </a:buClr>
              <a:buSzPts val="1400"/>
            </a:pPr>
            <a:r>
              <a:rPr lang="en-IN" sz="1200" dirty="0">
                <a:solidFill>
                  <a:schemeClr val="dk1"/>
                </a:solidFill>
                <a:latin typeface="Nunito"/>
                <a:ea typeface="Nunito"/>
                <a:cs typeface="Nunito"/>
                <a:sym typeface="Nunito"/>
              </a:rPr>
              <a:t>A input buffer for storing the input string.</a:t>
            </a:r>
          </a:p>
          <a:p>
            <a:pPr>
              <a:spcAft>
                <a:spcPts val="1600"/>
              </a:spcAft>
              <a:buClr>
                <a:schemeClr val="dk1"/>
              </a:buClr>
              <a:buSzPts val="1400"/>
            </a:pPr>
            <a:r>
              <a:rPr lang="en-IN" sz="1200" dirty="0">
                <a:solidFill>
                  <a:schemeClr val="dk1"/>
                </a:solidFill>
                <a:latin typeface="Nunito"/>
                <a:ea typeface="Nunito"/>
                <a:cs typeface="Nunito"/>
                <a:sym typeface="Nunito"/>
              </a:rPr>
              <a:t>A stack for storing and accessing the production rules.</a:t>
            </a:r>
          </a:p>
        </p:txBody>
      </p:sp>
    </p:spTree>
    <p:extLst>
      <p:ext uri="{BB962C8B-B14F-4D97-AF65-F5344CB8AC3E}">
        <p14:creationId xmlns:p14="http://schemas.microsoft.com/office/powerpoint/2010/main" val="3413307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SLR parsers and construction or SLR parsing tables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580467"/>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SLR (1) refers to simple LR Parsing. It is same as LR(0) parsing. The only difference is in the parsing table</a:t>
            </a:r>
            <a:r>
              <a:rPr lang="en-IN" sz="1200" dirty="0" smtClean="0">
                <a:solidFill>
                  <a:schemeClr val="dk1"/>
                </a:solidFill>
                <a:latin typeface="Nunito"/>
                <a:ea typeface="Nunito"/>
                <a:cs typeface="Nunito"/>
                <a:sym typeface="Nunito"/>
              </a:rPr>
              <a:t>. To </a:t>
            </a:r>
            <a:r>
              <a:rPr lang="en-IN" sz="1200" dirty="0">
                <a:solidFill>
                  <a:schemeClr val="dk1"/>
                </a:solidFill>
                <a:latin typeface="Nunito"/>
                <a:ea typeface="Nunito"/>
                <a:cs typeface="Nunito"/>
                <a:sym typeface="Nunito"/>
              </a:rPr>
              <a:t>construct SLR (1) parsing table, we use canonical collection of LR (0) item</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the SLR (1) parsing, we place the reduce move only in the follow of left hand side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Various steps involved in the SLR (1) Parsing</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1. For </a:t>
            </a:r>
            <a:r>
              <a:rPr lang="en-IN" sz="1200" dirty="0">
                <a:solidFill>
                  <a:schemeClr val="dk1"/>
                </a:solidFill>
                <a:latin typeface="Nunito"/>
                <a:ea typeface="Nunito"/>
                <a:cs typeface="Nunito"/>
                <a:sym typeface="Nunito"/>
              </a:rPr>
              <a:t>the given input string write a context free grammar</a:t>
            </a:r>
          </a:p>
          <a:p>
            <a:pPr>
              <a:spcAft>
                <a:spcPts val="1600"/>
              </a:spcAft>
              <a:buClr>
                <a:schemeClr val="dk1"/>
              </a:buClr>
              <a:buSzPts val="1400"/>
            </a:pPr>
            <a:r>
              <a:rPr lang="en-IN" sz="1200" dirty="0" smtClean="0">
                <a:solidFill>
                  <a:schemeClr val="dk1"/>
                </a:solidFill>
                <a:latin typeface="Nunito"/>
                <a:ea typeface="Nunito"/>
                <a:cs typeface="Nunito"/>
                <a:sym typeface="Nunito"/>
              </a:rPr>
              <a:t>2. Check </a:t>
            </a:r>
            <a:r>
              <a:rPr lang="en-IN" sz="1200" dirty="0">
                <a:solidFill>
                  <a:schemeClr val="dk1"/>
                </a:solidFill>
                <a:latin typeface="Nunito"/>
                <a:ea typeface="Nunito"/>
                <a:cs typeface="Nunito"/>
                <a:sym typeface="Nunito"/>
              </a:rPr>
              <a:t>the ambiguity of the grammar</a:t>
            </a:r>
          </a:p>
          <a:p>
            <a:pPr>
              <a:spcAft>
                <a:spcPts val="1600"/>
              </a:spcAft>
              <a:buClr>
                <a:schemeClr val="dk1"/>
              </a:buClr>
              <a:buSzPts val="1400"/>
            </a:pPr>
            <a:r>
              <a:rPr lang="en-IN" sz="1200" dirty="0" smtClean="0">
                <a:solidFill>
                  <a:schemeClr val="dk1"/>
                </a:solidFill>
                <a:latin typeface="Nunito"/>
                <a:ea typeface="Nunito"/>
                <a:cs typeface="Nunito"/>
                <a:sym typeface="Nunito"/>
              </a:rPr>
              <a:t>3. Add </a:t>
            </a:r>
            <a:r>
              <a:rPr lang="en-IN" sz="1200" dirty="0">
                <a:solidFill>
                  <a:schemeClr val="dk1"/>
                </a:solidFill>
                <a:latin typeface="Nunito"/>
                <a:ea typeface="Nunito"/>
                <a:cs typeface="Nunito"/>
                <a:sym typeface="Nunito"/>
              </a:rPr>
              <a:t>Augment production in the given grammar</a:t>
            </a:r>
          </a:p>
          <a:p>
            <a:pPr>
              <a:spcAft>
                <a:spcPts val="1600"/>
              </a:spcAft>
              <a:buClr>
                <a:schemeClr val="dk1"/>
              </a:buClr>
              <a:buSzPts val="1400"/>
            </a:pPr>
            <a:r>
              <a:rPr lang="en-IN" sz="1200" dirty="0" smtClean="0">
                <a:solidFill>
                  <a:schemeClr val="dk1"/>
                </a:solidFill>
                <a:latin typeface="Nunito"/>
                <a:ea typeface="Nunito"/>
                <a:cs typeface="Nunito"/>
                <a:sym typeface="Nunito"/>
              </a:rPr>
              <a:t>4. Create </a:t>
            </a:r>
            <a:r>
              <a:rPr lang="en-IN" sz="1200" dirty="0">
                <a:solidFill>
                  <a:schemeClr val="dk1"/>
                </a:solidFill>
                <a:latin typeface="Nunito"/>
                <a:ea typeface="Nunito"/>
                <a:cs typeface="Nunito"/>
                <a:sym typeface="Nunito"/>
              </a:rPr>
              <a:t>Canonical collection of LR (0) items</a:t>
            </a:r>
          </a:p>
          <a:p>
            <a:pPr>
              <a:spcAft>
                <a:spcPts val="1600"/>
              </a:spcAft>
              <a:buClr>
                <a:schemeClr val="dk1"/>
              </a:buClr>
              <a:buSzPts val="1400"/>
            </a:pPr>
            <a:r>
              <a:rPr lang="en-IN" sz="1200" dirty="0" smtClean="0">
                <a:solidFill>
                  <a:schemeClr val="dk1"/>
                </a:solidFill>
                <a:latin typeface="Nunito"/>
                <a:ea typeface="Nunito"/>
                <a:cs typeface="Nunito"/>
                <a:sym typeface="Nunito"/>
              </a:rPr>
              <a:t>5. Draw </a:t>
            </a:r>
            <a:r>
              <a:rPr lang="en-IN" sz="1200" dirty="0">
                <a:solidFill>
                  <a:schemeClr val="dk1"/>
                </a:solidFill>
                <a:latin typeface="Nunito"/>
                <a:ea typeface="Nunito"/>
                <a:cs typeface="Nunito"/>
                <a:sym typeface="Nunito"/>
              </a:rPr>
              <a:t>a data flow diagram (DFA)</a:t>
            </a:r>
          </a:p>
          <a:p>
            <a:pPr>
              <a:spcAft>
                <a:spcPts val="1600"/>
              </a:spcAft>
              <a:buClr>
                <a:schemeClr val="dk1"/>
              </a:buClr>
              <a:buSzPts val="1400"/>
            </a:pPr>
            <a:r>
              <a:rPr lang="en-IN" sz="1200" smtClean="0">
                <a:solidFill>
                  <a:schemeClr val="dk1"/>
                </a:solidFill>
                <a:latin typeface="Nunito"/>
                <a:ea typeface="Nunito"/>
                <a:cs typeface="Nunito"/>
                <a:sym typeface="Nunito"/>
              </a:rPr>
              <a:t>6. Construct </a:t>
            </a:r>
            <a:r>
              <a:rPr lang="en-IN" sz="1200" dirty="0">
                <a:solidFill>
                  <a:schemeClr val="dk1"/>
                </a:solidFill>
                <a:latin typeface="Nunito"/>
                <a:ea typeface="Nunito"/>
                <a:cs typeface="Nunito"/>
                <a:sym typeface="Nunito"/>
              </a:rPr>
              <a:t>a SLR (1) parsing table</a:t>
            </a:r>
          </a:p>
        </p:txBody>
      </p:sp>
    </p:spTree>
    <p:extLst>
      <p:ext uri="{BB962C8B-B14F-4D97-AF65-F5344CB8AC3E}">
        <p14:creationId xmlns:p14="http://schemas.microsoft.com/office/powerpoint/2010/main" val="3413307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LR(1) parsers and construction of LR(1) parsing tables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616101"/>
          </a:xfrm>
          <a:prstGeom prst="rect">
            <a:avLst/>
          </a:prstGeom>
          <a:noFill/>
        </p:spPr>
        <p:txBody>
          <a:bodyPr wrap="square" rtlCol="0">
            <a:spAutoFit/>
          </a:bodyPr>
          <a:lstStyle/>
          <a:p>
            <a:pPr>
              <a:spcAft>
                <a:spcPts val="1600"/>
              </a:spcAft>
              <a:buClr>
                <a:schemeClr val="dk1"/>
              </a:buClr>
              <a:buSzPts val="1400"/>
            </a:pPr>
            <a:r>
              <a:rPr lang="en-IN" sz="1200" dirty="0">
                <a:solidFill>
                  <a:schemeClr val="dk1"/>
                </a:solidFill>
                <a:latin typeface="Nunito"/>
                <a:ea typeface="Nunito"/>
                <a:cs typeface="Nunito"/>
                <a:sym typeface="Nunito"/>
              </a:rPr>
              <a:t>Various steps involved in the LR (1) Parsing</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For the given input string write a context free grammar.</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Check the ambiguity of the grammar.</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Add Augment production in the given grammar.</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Create Canonical collection of LR (0) items.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Draw a data flow diagram (DFA).</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Construct a LR (1) parsing table.</a:t>
            </a:r>
          </a:p>
        </p:txBody>
      </p:sp>
    </p:spTree>
    <p:extLst>
      <p:ext uri="{BB962C8B-B14F-4D97-AF65-F5344CB8AC3E}">
        <p14:creationId xmlns:p14="http://schemas.microsoft.com/office/powerpoint/2010/main" val="1971951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LALR parsers and construction of efficient LALR parsing tables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42603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LALR refers to the </a:t>
            </a:r>
            <a:r>
              <a:rPr lang="en-IN" sz="1200" dirty="0" err="1">
                <a:solidFill>
                  <a:schemeClr val="dk1"/>
                </a:solidFill>
                <a:latin typeface="Nunito"/>
                <a:ea typeface="Nunito"/>
                <a:cs typeface="Nunito"/>
                <a:sym typeface="Nunito"/>
              </a:rPr>
              <a:t>lookahead</a:t>
            </a:r>
            <a:r>
              <a:rPr lang="en-IN" sz="1200" dirty="0">
                <a:solidFill>
                  <a:schemeClr val="dk1"/>
                </a:solidFill>
                <a:latin typeface="Nunito"/>
                <a:ea typeface="Nunito"/>
                <a:cs typeface="Nunito"/>
                <a:sym typeface="Nunito"/>
              </a:rPr>
              <a:t> LR. To construct the LALR (1) parsing table, we use the canonical collection of LR (1) items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the LALR (1) parsing, the LR (1) items which have same productions but different look ahead are combined to form a single set of items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LALR (1) parsing is same as the CLR (1) parsing, only difference in the parsing table.</a:t>
            </a:r>
          </a:p>
        </p:txBody>
      </p:sp>
    </p:spTree>
    <p:extLst>
      <p:ext uri="{BB962C8B-B14F-4D97-AF65-F5344CB8AC3E}">
        <p14:creationId xmlns:p14="http://schemas.microsoft.com/office/powerpoint/2010/main" val="298947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Parsing using Ambiguous grammars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744615"/>
          </a:xfrm>
          <a:prstGeom prst="rect">
            <a:avLst/>
          </a:prstGeom>
          <a:noFill/>
        </p:spPr>
        <p:txBody>
          <a:bodyPr wrap="square" rtlCol="0">
            <a:spAutoFit/>
          </a:bodyPr>
          <a:lstStyle/>
          <a:p>
            <a:pPr>
              <a:spcAft>
                <a:spcPts val="1600"/>
              </a:spcAft>
              <a:buClr>
                <a:schemeClr val="dk1"/>
              </a:buClr>
              <a:buSzPts val="1400"/>
            </a:pPr>
            <a:r>
              <a:rPr lang="en-IN" sz="1200" b="1" u="sng" dirty="0">
                <a:solidFill>
                  <a:schemeClr val="dk1"/>
                </a:solidFill>
                <a:latin typeface="Nunito"/>
                <a:ea typeface="Nunito"/>
                <a:cs typeface="Nunito"/>
                <a:sym typeface="Nunito"/>
              </a:rPr>
              <a:t>Ambiguous grammar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CFG is said to ambiguous if there exists more than one derivation tree for the given input string i.e., more than one </a:t>
            </a:r>
            <a:r>
              <a:rPr lang="en-IN" sz="1200" dirty="0" err="1">
                <a:solidFill>
                  <a:schemeClr val="dk1"/>
                </a:solidFill>
                <a:latin typeface="Nunito"/>
                <a:ea typeface="Nunito"/>
                <a:cs typeface="Nunito"/>
                <a:sym typeface="Nunito"/>
              </a:rPr>
              <a:t>LeftMost</a:t>
            </a:r>
            <a:r>
              <a:rPr lang="en-IN" sz="1200" dirty="0">
                <a:solidFill>
                  <a:schemeClr val="dk1"/>
                </a:solidFill>
                <a:latin typeface="Nunito"/>
                <a:ea typeface="Nunito"/>
                <a:cs typeface="Nunito"/>
                <a:sym typeface="Nunito"/>
              </a:rPr>
              <a:t> Derivation Tree (LMDT) or </a:t>
            </a:r>
            <a:r>
              <a:rPr lang="en-IN" sz="1200" dirty="0" err="1">
                <a:solidFill>
                  <a:schemeClr val="dk1"/>
                </a:solidFill>
                <a:latin typeface="Nunito"/>
                <a:ea typeface="Nunito"/>
                <a:cs typeface="Nunito"/>
                <a:sym typeface="Nunito"/>
              </a:rPr>
              <a:t>RightMost</a:t>
            </a:r>
            <a:r>
              <a:rPr lang="en-IN" sz="1200" dirty="0">
                <a:solidFill>
                  <a:schemeClr val="dk1"/>
                </a:solidFill>
                <a:latin typeface="Nunito"/>
                <a:ea typeface="Nunito"/>
                <a:cs typeface="Nunito"/>
                <a:sym typeface="Nunito"/>
              </a:rPr>
              <a:t> Derivation Tree (RMDT</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Definition: G = (V,T,P,S) is a CFG is said to be ambiguous if and only if there exist a string in T* that has more than on parse tree.</a:t>
            </a:r>
          </a:p>
          <a:p>
            <a:pPr>
              <a:spcAft>
                <a:spcPts val="1600"/>
              </a:spcAft>
              <a:buClr>
                <a:schemeClr val="dk1"/>
              </a:buClr>
              <a:buSzPts val="1400"/>
            </a:pPr>
            <a:r>
              <a:rPr lang="en-IN" sz="1200" dirty="0">
                <a:solidFill>
                  <a:schemeClr val="dk1"/>
                </a:solidFill>
                <a:latin typeface="Nunito"/>
                <a:ea typeface="Nunito"/>
                <a:cs typeface="Nunito"/>
                <a:sym typeface="Nunito"/>
              </a:rPr>
              <a:t>where V is a finite set of variables.</a:t>
            </a:r>
          </a:p>
          <a:p>
            <a:pPr>
              <a:spcAft>
                <a:spcPts val="1600"/>
              </a:spcAft>
              <a:buClr>
                <a:schemeClr val="dk1"/>
              </a:buClr>
              <a:buSzPts val="1400"/>
            </a:pPr>
            <a:r>
              <a:rPr lang="en-IN" sz="1200" dirty="0">
                <a:solidFill>
                  <a:schemeClr val="dk1"/>
                </a:solidFill>
                <a:latin typeface="Nunito"/>
                <a:ea typeface="Nunito"/>
                <a:cs typeface="Nunito"/>
                <a:sym typeface="Nunito"/>
              </a:rPr>
              <a:t>T is a finite set of terminals.</a:t>
            </a:r>
          </a:p>
          <a:p>
            <a:pPr>
              <a:spcAft>
                <a:spcPts val="1600"/>
              </a:spcAft>
              <a:buClr>
                <a:schemeClr val="dk1"/>
              </a:buClr>
              <a:buSzPts val="1400"/>
            </a:pPr>
            <a:r>
              <a:rPr lang="en-IN" sz="1200" dirty="0">
                <a:solidFill>
                  <a:schemeClr val="dk1"/>
                </a:solidFill>
                <a:latin typeface="Nunito"/>
                <a:ea typeface="Nunito"/>
                <a:cs typeface="Nunito"/>
                <a:sym typeface="Nunito"/>
              </a:rPr>
              <a:t>P is a finite set of productions of the form, A -&gt; α, where A is a variable and α ∈ (V ∪ T)* S is a designated variable called the start symbol. </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LR </a:t>
            </a:r>
            <a:r>
              <a:rPr lang="en-IN" sz="1200" dirty="0">
                <a:solidFill>
                  <a:schemeClr val="dk1"/>
                </a:solidFill>
                <a:latin typeface="Nunito"/>
                <a:ea typeface="Nunito"/>
                <a:cs typeface="Nunito"/>
                <a:sym typeface="Nunito"/>
              </a:rPr>
              <a:t>parser can be used to parse ambiguous grammars.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LR </a:t>
            </a:r>
            <a:r>
              <a:rPr lang="en-IN" sz="1200" dirty="0">
                <a:solidFill>
                  <a:schemeClr val="dk1"/>
                </a:solidFill>
                <a:latin typeface="Nunito"/>
                <a:ea typeface="Nunito"/>
                <a:cs typeface="Nunito"/>
                <a:sym typeface="Nunito"/>
              </a:rPr>
              <a:t>parser resolves the conflicts (shift/reduce or reduce/reduce) in parsing table of ambiguous grammars based on certain rules (precedence and/or associativity of operators) of the grammar.</a:t>
            </a:r>
          </a:p>
        </p:txBody>
      </p:sp>
    </p:spTree>
    <p:extLst>
      <p:ext uri="{BB962C8B-B14F-4D97-AF65-F5344CB8AC3E}">
        <p14:creationId xmlns:p14="http://schemas.microsoft.com/office/powerpoint/2010/main" val="3993914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Error reporting and Recovery</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410916"/>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this phase of compilation, all possible errors made by the user are detected and reported to the user in form of error messages.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This </a:t>
            </a:r>
            <a:r>
              <a:rPr lang="en-IN" sz="1200" dirty="0">
                <a:solidFill>
                  <a:schemeClr val="dk1"/>
                </a:solidFill>
                <a:latin typeface="Nunito"/>
                <a:ea typeface="Nunito"/>
                <a:cs typeface="Nunito"/>
                <a:sym typeface="Nunito"/>
              </a:rPr>
              <a:t>process of locating errors and reporting it to user is called Error Handling process.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Functions of Error handler</a:t>
            </a:r>
          </a:p>
          <a:p>
            <a:pPr>
              <a:spcAft>
                <a:spcPts val="1600"/>
              </a:spcAft>
              <a:buClr>
                <a:schemeClr val="dk1"/>
              </a:buClr>
              <a:buSzPts val="1400"/>
            </a:pPr>
            <a:r>
              <a:rPr lang="en-IN" sz="1200" dirty="0" smtClean="0">
                <a:solidFill>
                  <a:schemeClr val="dk1"/>
                </a:solidFill>
                <a:latin typeface="Nunito"/>
                <a:ea typeface="Nunito"/>
                <a:cs typeface="Nunito"/>
                <a:sym typeface="Nunito"/>
              </a:rPr>
              <a:t>Detection</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a:solidFill>
                  <a:schemeClr val="dk1"/>
                </a:solidFill>
                <a:latin typeface="Nunito"/>
                <a:ea typeface="Nunito"/>
                <a:cs typeface="Nunito"/>
                <a:sym typeface="Nunito"/>
              </a:rPr>
              <a:t>Reporting</a:t>
            </a:r>
          </a:p>
          <a:p>
            <a:pPr>
              <a:spcAft>
                <a:spcPts val="1600"/>
              </a:spcAft>
              <a:buClr>
                <a:schemeClr val="dk1"/>
              </a:buClr>
              <a:buSzPts val="1400"/>
            </a:pPr>
            <a:r>
              <a:rPr lang="en-IN" sz="1200" dirty="0">
                <a:solidFill>
                  <a:schemeClr val="dk1"/>
                </a:solidFill>
                <a:latin typeface="Nunito"/>
                <a:ea typeface="Nunito"/>
                <a:cs typeface="Nunito"/>
                <a:sym typeface="Nunito"/>
              </a:rPr>
              <a:t>Recovery</a:t>
            </a:r>
          </a:p>
        </p:txBody>
      </p:sp>
    </p:spTree>
    <p:extLst>
      <p:ext uri="{BB962C8B-B14F-4D97-AF65-F5344CB8AC3E}">
        <p14:creationId xmlns:p14="http://schemas.microsoft.com/office/powerpoint/2010/main" val="3024814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Parser generator</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802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parser generator is a good tool that you should make part of your toolbox.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parser generator takes a grammar as input and automatically generates source code that can parse streams of characters using the grammar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The generated code is a parser, which takes a sequence of characters and tries to match the sequence against the grammar.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parser typically produces a parse tree, which shows how grammar productions are expanded into a sentence that matches the character sequence.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root of the parse tree is the starting nonterminal of the grammar</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 </a:t>
            </a:r>
            <a:r>
              <a:rPr lang="en-IN" sz="1200" dirty="0">
                <a:solidFill>
                  <a:schemeClr val="dk1"/>
                </a:solidFill>
                <a:latin typeface="Nunito"/>
                <a:ea typeface="Nunito"/>
                <a:cs typeface="Nunito"/>
                <a:sym typeface="Nunito"/>
              </a:rPr>
              <a:t>Each node of the parse tree expands into one production of the grammar.</a:t>
            </a:r>
          </a:p>
        </p:txBody>
      </p:sp>
    </p:spTree>
    <p:extLst>
      <p:ext uri="{BB962C8B-B14F-4D97-AF65-F5344CB8AC3E}">
        <p14:creationId xmlns:p14="http://schemas.microsoft.com/office/powerpoint/2010/main" val="1551435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3" name="Google Shape;2253;p43"/>
          <p:cNvSpPr txBox="1">
            <a:spLocks noGrp="1"/>
          </p:cNvSpPr>
          <p:nvPr>
            <p:ph type="title" idx="9"/>
          </p:nvPr>
        </p:nvSpPr>
        <p:spPr>
          <a:xfrm>
            <a:off x="874125"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56" name="Google Shape;2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MODULE-II</a:t>
            </a:r>
            <a:endParaRPr dirty="0"/>
          </a:p>
        </p:txBody>
      </p:sp>
      <p:sp>
        <p:nvSpPr>
          <p:cNvPr id="2257" name="Google Shape;2257;p43"/>
          <p:cNvSpPr txBox="1">
            <a:spLocks noGrp="1"/>
          </p:cNvSpPr>
          <p:nvPr>
            <p:ph type="title" idx="2"/>
          </p:nvPr>
        </p:nvSpPr>
        <p:spPr>
          <a:xfrm>
            <a:off x="2069628" y="1627200"/>
            <a:ext cx="5310886" cy="1028914"/>
          </a:xfrm>
          <a:prstGeom prst="rect">
            <a:avLst/>
          </a:prstGeom>
        </p:spPr>
        <p:txBody>
          <a:bodyPr spcFirstLastPara="1" wrap="square" lIns="91425" tIns="91425" rIns="91425" bIns="91425" anchor="ctr" anchorCtr="0">
            <a:noAutofit/>
          </a:bodyPr>
          <a:lstStyle/>
          <a:p>
            <a:pPr lvl="0"/>
            <a:r>
              <a:rPr lang="en-IN" dirty="0" smtClean="0"/>
              <a:t>Intermediate </a:t>
            </a:r>
            <a:r>
              <a:rPr lang="en-IN" dirty="0"/>
              <a:t>Code </a:t>
            </a:r>
            <a:r>
              <a:rPr lang="en-IN" dirty="0" smtClean="0"/>
              <a:t>Generation</a:t>
            </a:r>
            <a:endParaRPr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Tree>
    <p:extLst>
      <p:ext uri="{BB962C8B-B14F-4D97-AF65-F5344CB8AC3E}">
        <p14:creationId xmlns:p14="http://schemas.microsoft.com/office/powerpoint/2010/main" val="2044753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270"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5" name="Google Shape;2285;p44"/>
          <p:cNvSpPr txBox="1">
            <a:spLocks noGrp="1"/>
          </p:cNvSpPr>
          <p:nvPr>
            <p:ph type="title" idx="2"/>
          </p:nvPr>
        </p:nvSpPr>
        <p:spPr>
          <a:xfrm>
            <a:off x="2052536" y="1"/>
            <a:ext cx="4617770" cy="870352"/>
          </a:xfrm>
          <a:prstGeom prst="rect">
            <a:avLst/>
          </a:prstGeom>
        </p:spPr>
        <p:txBody>
          <a:bodyPr spcFirstLastPara="1" wrap="square" lIns="91425" tIns="91425" rIns="91425" bIns="91425" anchor="ctr" anchorCtr="0">
            <a:noAutofit/>
          </a:bodyPr>
          <a:lstStyle/>
          <a:p>
            <a:pPr lvl="0"/>
            <a:r>
              <a:rPr lang="en" sz="2000" dirty="0" smtClean="0"/>
              <a:t>01. </a:t>
            </a:r>
            <a:r>
              <a:rPr lang="en-IN" sz="2000" dirty="0"/>
              <a:t>Intermediate Code Generation</a:t>
            </a:r>
            <a:endParaRPr dirty="0"/>
          </a:p>
        </p:txBody>
      </p:sp>
      <p:sp>
        <p:nvSpPr>
          <p:cNvPr id="2286" name="Google Shape;2286;p44"/>
          <p:cNvSpPr txBox="1">
            <a:spLocks noGrp="1"/>
          </p:cNvSpPr>
          <p:nvPr>
            <p:ph type="subTitle" idx="1"/>
          </p:nvPr>
        </p:nvSpPr>
        <p:spPr>
          <a:xfrm>
            <a:off x="26186" y="1494551"/>
            <a:ext cx="8777346" cy="3563832"/>
          </a:xfrm>
          <a:prstGeom prst="rect">
            <a:avLst/>
          </a:prstGeom>
        </p:spPr>
        <p:txBody>
          <a:bodyPr spcFirstLastPara="1" wrap="square" lIns="91425" tIns="91425" rIns="91425" bIns="91425" anchor="t" anchorCtr="0">
            <a:noAutofit/>
          </a:bodyPr>
          <a:lstStyle/>
          <a:p>
            <a:pPr marL="285750" lvl="0" indent="-285750">
              <a:spcAft>
                <a:spcPts val="1600"/>
              </a:spcAft>
              <a:buFont typeface="Wingdings" pitchFamily="2" charset="2"/>
              <a:buChar char="§"/>
            </a:pPr>
            <a:r>
              <a:rPr lang="en-IN" sz="1200" dirty="0"/>
              <a:t>Intermediate code generator receives input from its predecessor phase, semantic </a:t>
            </a:r>
            <a:r>
              <a:rPr lang="en-IN" sz="1200" dirty="0" err="1"/>
              <a:t>analyzer</a:t>
            </a:r>
            <a:r>
              <a:rPr lang="en-IN" sz="1200" dirty="0"/>
              <a:t>, in the form of an annotated syntax tree. </a:t>
            </a:r>
            <a:endParaRPr lang="en-IN" sz="1200" dirty="0" smtClean="0"/>
          </a:p>
          <a:p>
            <a:pPr marL="285750" lvl="0" indent="-285750">
              <a:spcAft>
                <a:spcPts val="1600"/>
              </a:spcAft>
              <a:buFont typeface="Wingdings" pitchFamily="2" charset="2"/>
              <a:buChar char="§"/>
            </a:pPr>
            <a:r>
              <a:rPr lang="en-IN" sz="1200" dirty="0" smtClean="0"/>
              <a:t>That </a:t>
            </a:r>
            <a:r>
              <a:rPr lang="en-IN" sz="1200" dirty="0"/>
              <a:t>syntax tree then can be converted into a linear representation, e.g., postfix notation. Intermediate code tends to be machine independent code. </a:t>
            </a:r>
            <a:endParaRPr lang="en-IN" sz="1200" dirty="0" smtClean="0"/>
          </a:p>
          <a:p>
            <a:pPr marL="285750" lvl="0" indent="-285750">
              <a:spcAft>
                <a:spcPts val="1600"/>
              </a:spcAft>
              <a:buFont typeface="Wingdings" pitchFamily="2" charset="2"/>
              <a:buChar char="§"/>
            </a:pPr>
            <a:r>
              <a:rPr lang="en-IN" sz="1200" dirty="0" smtClean="0"/>
              <a:t>Therefore</a:t>
            </a:r>
            <a:r>
              <a:rPr lang="en-IN" sz="1200" dirty="0"/>
              <a:t>, code generator assumes to have unlimited number of memory storage (register) to generate code.</a:t>
            </a:r>
            <a:endParaRPr dirty="0"/>
          </a:p>
        </p:txBody>
      </p:sp>
      <p:grpSp>
        <p:nvGrpSpPr>
          <p:cNvPr id="2287"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Tree>
    <p:extLst>
      <p:ext uri="{BB962C8B-B14F-4D97-AF65-F5344CB8AC3E}">
        <p14:creationId xmlns:p14="http://schemas.microsoft.com/office/powerpoint/2010/main" val="2093350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DAG for expressions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005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Directed Acyclic Graph (DAG) is a tool that depicts the structure of basic blocks, helps to see the flow of values flowing among the basic blocks, and offers optimization too. DAG provides easy transformation on basic blocks. DAG can be understood here:</a:t>
            </a:r>
          </a:p>
          <a:p>
            <a:pPr marL="171450" indent="-171450">
              <a:spcAft>
                <a:spcPts val="1600"/>
              </a:spcAft>
              <a:buClr>
                <a:schemeClr val="dk1"/>
              </a:buClr>
              <a:buSzPts val="1400"/>
              <a:buFont typeface="Wingdings" pitchFamily="2" charset="2"/>
              <a:buChar char="ü"/>
            </a:pPr>
            <a:r>
              <a:rPr lang="en-IN" sz="1200" dirty="0" smtClean="0">
                <a:solidFill>
                  <a:schemeClr val="dk1"/>
                </a:solidFill>
                <a:latin typeface="Nunito"/>
                <a:ea typeface="Nunito"/>
                <a:cs typeface="Nunito"/>
                <a:sym typeface="Nunito"/>
              </a:rPr>
              <a:t>Leaf </a:t>
            </a:r>
            <a:r>
              <a:rPr lang="en-IN" sz="1200" dirty="0">
                <a:solidFill>
                  <a:schemeClr val="dk1"/>
                </a:solidFill>
                <a:latin typeface="Nunito"/>
                <a:ea typeface="Nunito"/>
                <a:cs typeface="Nunito"/>
                <a:sym typeface="Nunito"/>
              </a:rPr>
              <a:t>nodes represent identifiers, names or constants.</a:t>
            </a:r>
          </a:p>
          <a:p>
            <a:pPr marL="171450" indent="-171450">
              <a:spcAft>
                <a:spcPts val="1600"/>
              </a:spcAft>
              <a:buClr>
                <a:schemeClr val="dk1"/>
              </a:buClr>
              <a:buSzPts val="1400"/>
              <a:buFont typeface="Wingdings" pitchFamily="2" charset="2"/>
              <a:buChar char="ü"/>
            </a:pPr>
            <a:r>
              <a:rPr lang="en-IN" sz="1200" dirty="0" smtClean="0">
                <a:solidFill>
                  <a:schemeClr val="dk1"/>
                </a:solidFill>
                <a:latin typeface="Nunito"/>
                <a:ea typeface="Nunito"/>
                <a:cs typeface="Nunito"/>
                <a:sym typeface="Nunito"/>
              </a:rPr>
              <a:t>Interior </a:t>
            </a:r>
            <a:r>
              <a:rPr lang="en-IN" sz="1200" dirty="0">
                <a:solidFill>
                  <a:schemeClr val="dk1"/>
                </a:solidFill>
                <a:latin typeface="Nunito"/>
                <a:ea typeface="Nunito"/>
                <a:cs typeface="Nunito"/>
                <a:sym typeface="Nunito"/>
              </a:rPr>
              <a:t>nodes represent operators.</a:t>
            </a:r>
          </a:p>
          <a:p>
            <a:pPr marL="171450" indent="-171450">
              <a:spcAft>
                <a:spcPts val="1600"/>
              </a:spcAft>
              <a:buClr>
                <a:schemeClr val="dk1"/>
              </a:buClr>
              <a:buSzPts val="1400"/>
              <a:buFont typeface="Wingdings" pitchFamily="2" charset="2"/>
              <a:buChar char="ü"/>
            </a:pPr>
            <a:r>
              <a:rPr lang="en-IN" sz="1200" dirty="0" smtClean="0">
                <a:solidFill>
                  <a:schemeClr val="dk1"/>
                </a:solidFill>
                <a:latin typeface="Nunito"/>
                <a:ea typeface="Nunito"/>
                <a:cs typeface="Nunito"/>
                <a:sym typeface="Nunito"/>
              </a:rPr>
              <a:t>Interior </a:t>
            </a:r>
            <a:r>
              <a:rPr lang="en-IN" sz="1200" dirty="0">
                <a:solidFill>
                  <a:schemeClr val="dk1"/>
                </a:solidFill>
                <a:latin typeface="Nunito"/>
                <a:ea typeface="Nunito"/>
                <a:cs typeface="Nunito"/>
                <a:sym typeface="Nunito"/>
              </a:rPr>
              <a:t>nodes also represent the results of expressions or the identifiers/name where the values are to be stored or assigned.</a:t>
            </a:r>
          </a:p>
        </p:txBody>
      </p:sp>
    </p:spTree>
    <p:extLst>
      <p:ext uri="{BB962C8B-B14F-4D97-AF65-F5344CB8AC3E}">
        <p14:creationId xmlns:p14="http://schemas.microsoft.com/office/powerpoint/2010/main" val="136744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270"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85" name="Google Shape;2285;p44"/>
          <p:cNvSpPr txBox="1">
            <a:spLocks noGrp="1"/>
          </p:cNvSpPr>
          <p:nvPr>
            <p:ph type="title" idx="2"/>
          </p:nvPr>
        </p:nvSpPr>
        <p:spPr>
          <a:xfrm>
            <a:off x="2052536" y="1"/>
            <a:ext cx="4617770" cy="870352"/>
          </a:xfrm>
          <a:prstGeom prst="rect">
            <a:avLst/>
          </a:prstGeom>
        </p:spPr>
        <p:txBody>
          <a:bodyPr spcFirstLastPara="1" wrap="square" lIns="91425" tIns="91425" rIns="91425" bIns="91425" anchor="ctr" anchorCtr="0">
            <a:noAutofit/>
          </a:bodyPr>
          <a:lstStyle/>
          <a:p>
            <a:pPr lvl="0"/>
            <a:r>
              <a:rPr lang="en" sz="2000" dirty="0" smtClean="0"/>
              <a:t/>
            </a:r>
            <a:br>
              <a:rPr lang="en" sz="2000" dirty="0" smtClean="0"/>
            </a:br>
            <a:r>
              <a:rPr lang="en" sz="2000" dirty="0"/>
              <a:t/>
            </a:r>
            <a:br>
              <a:rPr lang="en" sz="2000" dirty="0"/>
            </a:br>
            <a:r>
              <a:rPr lang="en" sz="2000" dirty="0" smtClean="0"/>
              <a:t>01. </a:t>
            </a:r>
            <a:r>
              <a:rPr lang="en-IN" sz="2000" dirty="0" smtClean="0"/>
              <a:t>Introduction</a:t>
            </a:r>
            <a:r>
              <a:rPr lang="en-IN" dirty="0"/>
              <a:t/>
            </a:r>
            <a:br>
              <a:rPr lang="en-IN" dirty="0"/>
            </a:br>
            <a:endParaRPr dirty="0"/>
          </a:p>
        </p:txBody>
      </p:sp>
      <p:sp>
        <p:nvSpPr>
          <p:cNvPr id="2286" name="Google Shape;2286;p44"/>
          <p:cNvSpPr txBox="1">
            <a:spLocks noGrp="1"/>
          </p:cNvSpPr>
          <p:nvPr>
            <p:ph type="subTitle" idx="1"/>
          </p:nvPr>
        </p:nvSpPr>
        <p:spPr>
          <a:xfrm>
            <a:off x="26186" y="1494551"/>
            <a:ext cx="8777346" cy="3563832"/>
          </a:xfrm>
          <a:prstGeom prst="rect">
            <a:avLst/>
          </a:prstGeom>
        </p:spPr>
        <p:txBody>
          <a:bodyPr spcFirstLastPara="1" wrap="square" lIns="91425" tIns="91425" rIns="91425" bIns="91425" anchor="t" anchorCtr="0">
            <a:noAutofit/>
          </a:bodyPr>
          <a:lstStyle/>
          <a:p>
            <a:pPr marL="285750" lvl="0" indent="-285750">
              <a:spcAft>
                <a:spcPts val="1600"/>
              </a:spcAft>
              <a:buFont typeface="Wingdings" pitchFamily="2" charset="2"/>
              <a:buChar char="§"/>
            </a:pPr>
            <a:r>
              <a:rPr lang="en-IN" sz="1200" dirty="0"/>
              <a:t>The compilation process is a sequence of various phases. </a:t>
            </a:r>
            <a:endParaRPr lang="en-IN" sz="1200" dirty="0" smtClean="0"/>
          </a:p>
          <a:p>
            <a:pPr marL="285750" lvl="0" indent="-285750">
              <a:spcAft>
                <a:spcPts val="1600"/>
              </a:spcAft>
              <a:buFont typeface="Wingdings" pitchFamily="2" charset="2"/>
              <a:buChar char="§"/>
            </a:pPr>
            <a:r>
              <a:rPr lang="en-IN" sz="1200" dirty="0" smtClean="0"/>
              <a:t>Each </a:t>
            </a:r>
            <a:r>
              <a:rPr lang="en-IN" sz="1200" dirty="0"/>
              <a:t>phase takes input from its previous stage, has its own representation of source </a:t>
            </a:r>
            <a:r>
              <a:rPr lang="en-IN" sz="1200" dirty="0" smtClean="0"/>
              <a:t>program</a:t>
            </a:r>
            <a:r>
              <a:rPr lang="en-IN" sz="1200" dirty="0"/>
              <a:t>, and feeds its output to the next phase of the compiler</a:t>
            </a:r>
            <a:r>
              <a:rPr lang="en-IN" sz="1200" dirty="0" smtClean="0"/>
              <a:t>. Phases are-</a:t>
            </a:r>
          </a:p>
          <a:p>
            <a:pPr marL="228600" lvl="0" indent="-228600">
              <a:spcAft>
                <a:spcPts val="1600"/>
              </a:spcAft>
              <a:buAutoNum type="arabicPeriod"/>
            </a:pPr>
            <a:r>
              <a:rPr lang="en-IN" sz="1200" dirty="0" smtClean="0"/>
              <a:t>Lexical Analysis</a:t>
            </a:r>
          </a:p>
          <a:p>
            <a:pPr marL="228600" lvl="0" indent="-228600">
              <a:spcAft>
                <a:spcPts val="1600"/>
              </a:spcAft>
              <a:buAutoNum type="arabicPeriod"/>
            </a:pPr>
            <a:r>
              <a:rPr lang="en-IN" sz="1200" dirty="0" smtClean="0"/>
              <a:t>Syntax Analysis</a:t>
            </a:r>
          </a:p>
          <a:p>
            <a:pPr marL="228600" lvl="0" indent="-228600">
              <a:spcAft>
                <a:spcPts val="1600"/>
              </a:spcAft>
              <a:buAutoNum type="arabicPeriod"/>
            </a:pPr>
            <a:r>
              <a:rPr lang="en-IN" sz="1200" dirty="0" smtClean="0"/>
              <a:t>Semantic Analysis</a:t>
            </a:r>
          </a:p>
          <a:p>
            <a:pPr marL="228600" lvl="0" indent="-228600">
              <a:spcAft>
                <a:spcPts val="1600"/>
              </a:spcAft>
              <a:buAutoNum type="arabicPeriod"/>
            </a:pPr>
            <a:r>
              <a:rPr lang="en-IN" sz="1200" dirty="0" smtClean="0"/>
              <a:t>Intermediate </a:t>
            </a:r>
            <a:r>
              <a:rPr lang="en-IN" sz="1200" dirty="0"/>
              <a:t>Code </a:t>
            </a:r>
            <a:r>
              <a:rPr lang="en-IN" sz="1200" dirty="0" smtClean="0"/>
              <a:t>Generation</a:t>
            </a:r>
          </a:p>
          <a:p>
            <a:pPr marL="228600" lvl="0" indent="-228600">
              <a:spcAft>
                <a:spcPts val="1600"/>
              </a:spcAft>
              <a:buAutoNum type="arabicPeriod"/>
            </a:pPr>
            <a:r>
              <a:rPr lang="en-IN" sz="1200" dirty="0" smtClean="0"/>
              <a:t>Code Optimization</a:t>
            </a:r>
          </a:p>
          <a:p>
            <a:pPr marL="228600" lvl="0" indent="-228600">
              <a:spcAft>
                <a:spcPts val="1600"/>
              </a:spcAft>
              <a:buAutoNum type="arabicPeriod"/>
            </a:pPr>
            <a:r>
              <a:rPr lang="en-IN" sz="1200" dirty="0" smtClean="0"/>
              <a:t>Code Generation</a:t>
            </a:r>
          </a:p>
          <a:p>
            <a:pPr marL="228600" lvl="0" indent="-228600">
              <a:spcAft>
                <a:spcPts val="1600"/>
              </a:spcAft>
              <a:buAutoNum type="arabicPeriod"/>
            </a:pPr>
            <a:r>
              <a:rPr lang="en-IN" sz="1200" dirty="0" smtClean="0"/>
              <a:t>Symbol </a:t>
            </a:r>
            <a:r>
              <a:rPr lang="en-IN" sz="1200" dirty="0"/>
              <a:t>Table</a:t>
            </a:r>
            <a:endParaRPr lang="en-IN" sz="1200" dirty="0" smtClean="0"/>
          </a:p>
          <a:p>
            <a:pPr marL="285750" lvl="0" indent="-285750">
              <a:spcAft>
                <a:spcPts val="1600"/>
              </a:spcAft>
              <a:buFont typeface="Wingdings" pitchFamily="2" charset="2"/>
              <a:buChar char="§"/>
            </a:pPr>
            <a:endParaRPr dirty="0"/>
          </a:p>
        </p:txBody>
      </p:sp>
      <p:grpSp>
        <p:nvGrpSpPr>
          <p:cNvPr id="2287"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10"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2" name="TextBox 1"/>
          <p:cNvSpPr txBox="1"/>
          <p:nvPr/>
        </p:nvSpPr>
        <p:spPr>
          <a:xfrm>
            <a:off x="318715" y="1186774"/>
            <a:ext cx="4205160" cy="307777"/>
          </a:xfrm>
          <a:prstGeom prst="rect">
            <a:avLst/>
          </a:prstGeom>
          <a:noFill/>
        </p:spPr>
        <p:txBody>
          <a:bodyPr wrap="square" rtlCol="0">
            <a:spAutoFit/>
          </a:bodyPr>
          <a:lstStyle/>
          <a:p>
            <a:r>
              <a:rPr lang="en-IN" b="1" dirty="0">
                <a:solidFill>
                  <a:srgbClr val="FF0000"/>
                </a:solidFill>
              </a:rPr>
              <a:t>Overview and Phases of compilation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Three address codes - Quadruples and Triples,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59730"/>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Three address code is a type of intermediate code which is easy to generate and can be easily converted to machine code</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makes use of at most three addresses and one operator to represent an expression and the value computed at each instruction is stored in temporary variable generated by compiler.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compiler decides the order of operation given by three address code</a:t>
            </a:r>
            <a:r>
              <a:rPr lang="en-IN" sz="1200" dirty="0" smtClean="0">
                <a:solidFill>
                  <a:schemeClr val="dk1"/>
                </a:solidFill>
                <a:latin typeface="Nunito"/>
                <a:ea typeface="Nunito"/>
                <a:cs typeface="Nunito"/>
                <a:sym typeface="Nunito"/>
              </a:rPr>
              <a:t>.</a:t>
            </a:r>
          </a:p>
          <a:p>
            <a:pPr>
              <a:spcAft>
                <a:spcPts val="1600"/>
              </a:spcAft>
              <a:buClr>
                <a:schemeClr val="dk1"/>
              </a:buClr>
              <a:buSzPts val="1400"/>
            </a:pPr>
            <a:r>
              <a:rPr lang="en-IN" sz="1200" b="1" u="sng" dirty="0">
                <a:solidFill>
                  <a:schemeClr val="dk1"/>
                </a:solidFill>
                <a:latin typeface="Nunito"/>
                <a:ea typeface="Nunito"/>
                <a:cs typeface="Nunito"/>
                <a:sym typeface="Nunito"/>
              </a:rPr>
              <a:t>1. Quadruple </a:t>
            </a:r>
            <a:r>
              <a:rPr lang="en-IN" sz="1200" b="1" u="sng" dirty="0" smtClean="0">
                <a:solidFill>
                  <a:schemeClr val="dk1"/>
                </a:solidFill>
                <a:latin typeface="Nunito"/>
                <a:ea typeface="Nunito"/>
                <a:cs typeface="Nunito"/>
                <a:sym typeface="Nunito"/>
              </a:rPr>
              <a:t>– </a:t>
            </a: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is structure with consist of 4 fields namely op, arg1, arg2 and result. op denotes the operator and arg1 and arg2 denotes the two operands and result is used to store the result of the expression</a:t>
            </a:r>
            <a:r>
              <a:rPr lang="en-IN" sz="1200" dirty="0" smtClean="0">
                <a:solidFill>
                  <a:schemeClr val="dk1"/>
                </a:solidFill>
                <a:latin typeface="Nunito"/>
                <a:ea typeface="Nunito"/>
                <a:cs typeface="Nunito"/>
                <a:sym typeface="Nunito"/>
              </a:rPr>
              <a:t>.</a:t>
            </a:r>
          </a:p>
          <a:p>
            <a:pPr>
              <a:spcAft>
                <a:spcPts val="1600"/>
              </a:spcAft>
              <a:buClr>
                <a:schemeClr val="dk1"/>
              </a:buClr>
              <a:buSzPts val="1400"/>
            </a:pPr>
            <a:r>
              <a:rPr lang="en-IN" sz="1200" b="1" u="sng" dirty="0">
                <a:solidFill>
                  <a:schemeClr val="dk1"/>
                </a:solidFill>
                <a:latin typeface="Nunito"/>
                <a:ea typeface="Nunito"/>
                <a:cs typeface="Nunito"/>
                <a:sym typeface="Nunito"/>
              </a:rPr>
              <a:t>2. Triples </a:t>
            </a:r>
            <a:r>
              <a:rPr lang="en-IN" sz="1200" dirty="0" smtClean="0">
                <a:solidFill>
                  <a:schemeClr val="dk1"/>
                </a:solidFill>
                <a:latin typeface="Nunito"/>
                <a:ea typeface="Nunito"/>
                <a:cs typeface="Nunito"/>
                <a:sym typeface="Nunito"/>
              </a:rPr>
              <a:t>– This </a:t>
            </a:r>
            <a:r>
              <a:rPr lang="en-IN" sz="1200" dirty="0">
                <a:solidFill>
                  <a:schemeClr val="dk1"/>
                </a:solidFill>
                <a:latin typeface="Nunito"/>
                <a:ea typeface="Nunito"/>
                <a:cs typeface="Nunito"/>
                <a:sym typeface="Nunito"/>
              </a:rPr>
              <a:t>representation doesn’t make use of extra temporary variable to represent a single operation instead when a reference to another triple’s value is needed, a pointer to that triple is used. So, it consist of only three fields namely op, arg1 and arg2.</a:t>
            </a:r>
          </a:p>
        </p:txBody>
      </p:sp>
    </p:spTree>
    <p:extLst>
      <p:ext uri="{BB962C8B-B14F-4D97-AF65-F5344CB8AC3E}">
        <p14:creationId xmlns:p14="http://schemas.microsoft.com/office/powerpoint/2010/main" val="3759797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Array references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03618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Array references can be used anywhere a reference to type Object is called for, and any method of Object can be invoked on an array.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a:t>
            </a:r>
            <a:r>
              <a:rPr lang="en-IN" sz="1200" dirty="0" smtClean="0">
                <a:solidFill>
                  <a:schemeClr val="dk1"/>
                </a:solidFill>
                <a:latin typeface="Nunito"/>
                <a:ea typeface="Nunito"/>
                <a:cs typeface="Nunito"/>
                <a:sym typeface="Nunito"/>
              </a:rPr>
              <a:t>n </a:t>
            </a:r>
            <a:r>
              <a:rPr lang="en-IN" sz="1200" dirty="0">
                <a:solidFill>
                  <a:schemeClr val="dk1"/>
                </a:solidFill>
                <a:latin typeface="Nunito"/>
                <a:ea typeface="Nunito"/>
                <a:cs typeface="Nunito"/>
                <a:sym typeface="Nunito"/>
              </a:rPr>
              <a:t>the Java virtual machine, arrays are handled with special </a:t>
            </a:r>
            <a:r>
              <a:rPr lang="en-IN" sz="1200" dirty="0" err="1">
                <a:solidFill>
                  <a:schemeClr val="dk1"/>
                </a:solidFill>
                <a:latin typeface="Nunito"/>
                <a:ea typeface="Nunito"/>
                <a:cs typeface="Nunito"/>
                <a:sym typeface="Nunito"/>
              </a:rPr>
              <a:t>bytecodes</a:t>
            </a:r>
            <a:r>
              <a:rPr lang="en-IN" sz="1200" dirty="0">
                <a:solidFill>
                  <a:schemeClr val="dk1"/>
                </a:solidFill>
                <a:latin typeface="Nunito"/>
                <a:ea typeface="Nunito"/>
                <a:cs typeface="Nunito"/>
                <a:sym typeface="Nunito"/>
              </a:rPr>
              <a:t>. As with any other object, arrays cannot be declared as local variables; only array references can.</a:t>
            </a:r>
          </a:p>
        </p:txBody>
      </p:sp>
    </p:spTree>
    <p:extLst>
      <p:ext uri="{BB962C8B-B14F-4D97-AF65-F5344CB8AC3E}">
        <p14:creationId xmlns:p14="http://schemas.microsoft.com/office/powerpoint/2010/main" val="60639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Type checking and Conversions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005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compiler must check that the source program follows both syntactic and semantic conventions of the source language. This checking, called static checking, detects and reports programming errors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Some examples of static checks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1</a:t>
            </a:r>
            <a:r>
              <a:rPr lang="en-IN" sz="1200" dirty="0">
                <a:solidFill>
                  <a:schemeClr val="dk1"/>
                </a:solidFill>
                <a:latin typeface="Nunito"/>
                <a:ea typeface="Nunito"/>
                <a:cs typeface="Nunito"/>
                <a:sym typeface="Nunito"/>
              </a:rPr>
              <a:t>.  Type checks - A compiler should report an error if an operator is applied to an incompatible operand. Example: If an array variable and function variable are added together.</a:t>
            </a:r>
          </a:p>
          <a:p>
            <a:pPr>
              <a:spcAft>
                <a:spcPts val="1600"/>
              </a:spcAft>
              <a:buClr>
                <a:schemeClr val="dk1"/>
              </a:buClr>
              <a:buSzPts val="1400"/>
            </a:pPr>
            <a:r>
              <a:rPr lang="en-IN" sz="1200" dirty="0" smtClean="0">
                <a:solidFill>
                  <a:schemeClr val="dk1"/>
                </a:solidFill>
                <a:latin typeface="Nunito"/>
                <a:ea typeface="Nunito"/>
                <a:cs typeface="Nunito"/>
                <a:sym typeface="Nunito"/>
              </a:rPr>
              <a:t>2</a:t>
            </a:r>
            <a:r>
              <a:rPr lang="en-IN" sz="1200" dirty="0">
                <a:solidFill>
                  <a:schemeClr val="dk1"/>
                </a:solidFill>
                <a:latin typeface="Nunito"/>
                <a:ea typeface="Nunito"/>
                <a:cs typeface="Nunito"/>
                <a:sym typeface="Nunito"/>
              </a:rPr>
              <a:t>. Flow-of-control checks - Statements that cause flow of control to leave a construct must have some place to which to transfer the flow of control. Example: An enclosing statement, such as break, does not exist in switch statement.</a:t>
            </a:r>
          </a:p>
        </p:txBody>
      </p:sp>
    </p:spTree>
    <p:extLst>
      <p:ext uri="{BB962C8B-B14F-4D97-AF65-F5344CB8AC3E}">
        <p14:creationId xmlns:p14="http://schemas.microsoft.com/office/powerpoint/2010/main" val="4113982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Translation of Boolean expressions and control flow statements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802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BOOLEAN EXPRESSIONS are constructed using </a:t>
            </a:r>
            <a:r>
              <a:rPr lang="en-IN" sz="1200" dirty="0" err="1">
                <a:solidFill>
                  <a:schemeClr val="dk1"/>
                </a:solidFill>
                <a:latin typeface="Nunito"/>
                <a:ea typeface="Nunito"/>
                <a:cs typeface="Nunito"/>
                <a:sym typeface="Nunito"/>
              </a:rPr>
              <a:t>boolean</a:t>
            </a:r>
            <a:r>
              <a:rPr lang="en-IN" sz="1200" dirty="0">
                <a:solidFill>
                  <a:schemeClr val="dk1"/>
                </a:solidFill>
                <a:latin typeface="Nunito"/>
                <a:ea typeface="Nunito"/>
                <a:cs typeface="Nunito"/>
                <a:sym typeface="Nunito"/>
              </a:rPr>
              <a:t> operators.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Boolean expressions are used as conditions for statements changing the flow of control.</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Evaluation of </a:t>
            </a:r>
            <a:r>
              <a:rPr lang="en-IN" sz="1200" dirty="0" err="1">
                <a:solidFill>
                  <a:schemeClr val="dk1"/>
                </a:solidFill>
                <a:latin typeface="Nunito"/>
                <a:ea typeface="Nunito"/>
                <a:cs typeface="Nunito"/>
                <a:sym typeface="Nunito"/>
              </a:rPr>
              <a:t>boolean</a:t>
            </a:r>
            <a:r>
              <a:rPr lang="en-IN" sz="1200" dirty="0">
                <a:solidFill>
                  <a:schemeClr val="dk1"/>
                </a:solidFill>
                <a:latin typeface="Nunito"/>
                <a:ea typeface="Nunito"/>
                <a:cs typeface="Nunito"/>
                <a:sym typeface="Nunito"/>
              </a:rPr>
              <a:t> expressions can be optimized if it is sufficient to evaluate a part of the expression that determines its value.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When translating Boolean expressions into three-address code, we can use two different methods.</a:t>
            </a:r>
          </a:p>
          <a:p>
            <a:pPr marL="171450" indent="-1714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Numerical </a:t>
            </a:r>
            <a:r>
              <a:rPr lang="en-IN" sz="1200" b="1" u="sng" dirty="0" smtClean="0">
                <a:solidFill>
                  <a:schemeClr val="dk1"/>
                </a:solidFill>
                <a:latin typeface="Nunito"/>
                <a:ea typeface="Nunito"/>
                <a:cs typeface="Nunito"/>
                <a:sym typeface="Nunito"/>
              </a:rPr>
              <a:t>method.-</a:t>
            </a:r>
            <a:r>
              <a:rPr lang="en-IN" sz="1200" dirty="0" smtClean="0">
                <a:solidFill>
                  <a:schemeClr val="dk1"/>
                </a:solidFill>
                <a:latin typeface="Nunito"/>
                <a:ea typeface="Nunito"/>
                <a:cs typeface="Nunito"/>
                <a:sym typeface="Nunito"/>
              </a:rPr>
              <a:t>Assign </a:t>
            </a:r>
            <a:r>
              <a:rPr lang="en-IN" sz="1200" dirty="0">
                <a:solidFill>
                  <a:schemeClr val="dk1"/>
                </a:solidFill>
                <a:latin typeface="Nunito"/>
                <a:ea typeface="Nunito"/>
                <a:cs typeface="Nunito"/>
                <a:sym typeface="Nunito"/>
              </a:rPr>
              <a:t>numerical values to true and false and evaluate the expression analogously to an arithmetic expression. This is convenient for </a:t>
            </a:r>
            <a:r>
              <a:rPr lang="en-IN" sz="1200" dirty="0" err="1">
                <a:solidFill>
                  <a:schemeClr val="dk1"/>
                </a:solidFill>
                <a:latin typeface="Nunito"/>
                <a:ea typeface="Nunito"/>
                <a:cs typeface="Nunito"/>
                <a:sym typeface="Nunito"/>
              </a:rPr>
              <a:t>boolean</a:t>
            </a:r>
            <a:r>
              <a:rPr lang="en-IN" sz="1200" dirty="0">
                <a:solidFill>
                  <a:schemeClr val="dk1"/>
                </a:solidFill>
                <a:latin typeface="Nunito"/>
                <a:ea typeface="Nunito"/>
                <a:cs typeface="Nunito"/>
                <a:sym typeface="Nunito"/>
              </a:rPr>
              <a:t> expressions which are not involved in flow of control constructs.</a:t>
            </a:r>
          </a:p>
          <a:p>
            <a:pPr marL="171450" indent="-1714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Jump </a:t>
            </a:r>
            <a:r>
              <a:rPr lang="en-IN" sz="1200" b="1" u="sng" dirty="0" smtClean="0">
                <a:solidFill>
                  <a:schemeClr val="dk1"/>
                </a:solidFill>
                <a:latin typeface="Nunito"/>
                <a:ea typeface="Nunito"/>
                <a:cs typeface="Nunito"/>
                <a:sym typeface="Nunito"/>
              </a:rPr>
              <a:t>method.-</a:t>
            </a:r>
            <a:r>
              <a:rPr lang="en-IN" sz="1200" dirty="0" smtClean="0">
                <a:solidFill>
                  <a:schemeClr val="dk1"/>
                </a:solidFill>
                <a:latin typeface="Nunito"/>
                <a:ea typeface="Nunito"/>
                <a:cs typeface="Nunito"/>
                <a:sym typeface="Nunito"/>
              </a:rPr>
              <a:t> Evaluate </a:t>
            </a:r>
            <a:r>
              <a:rPr lang="en-IN" sz="1200" dirty="0">
                <a:solidFill>
                  <a:schemeClr val="dk1"/>
                </a:solidFill>
                <a:latin typeface="Nunito"/>
                <a:ea typeface="Nunito"/>
                <a:cs typeface="Nunito"/>
                <a:sym typeface="Nunito"/>
              </a:rPr>
              <a:t>a </a:t>
            </a:r>
            <a:r>
              <a:rPr lang="en-IN" sz="1200" dirty="0" err="1">
                <a:solidFill>
                  <a:schemeClr val="dk1"/>
                </a:solidFill>
                <a:latin typeface="Nunito"/>
                <a:ea typeface="Nunito"/>
                <a:cs typeface="Nunito"/>
                <a:sym typeface="Nunito"/>
              </a:rPr>
              <a:t>boolean</a:t>
            </a:r>
            <a:r>
              <a:rPr lang="en-IN" sz="1200" dirty="0">
                <a:solidFill>
                  <a:schemeClr val="dk1"/>
                </a:solidFill>
                <a:latin typeface="Nunito"/>
                <a:ea typeface="Nunito"/>
                <a:cs typeface="Nunito"/>
                <a:sym typeface="Nunito"/>
              </a:rPr>
              <a:t> expression E as a sequence of conditional and unconditional jumps to location </a:t>
            </a:r>
            <a:r>
              <a:rPr lang="en-IN" sz="1200" dirty="0" err="1">
                <a:solidFill>
                  <a:schemeClr val="dk1"/>
                </a:solidFill>
                <a:latin typeface="Nunito"/>
                <a:ea typeface="Nunito"/>
                <a:cs typeface="Nunito"/>
                <a:sym typeface="Nunito"/>
              </a:rPr>
              <a:t>E.true</a:t>
            </a:r>
            <a:r>
              <a:rPr lang="en-IN" sz="1200" dirty="0">
                <a:solidFill>
                  <a:schemeClr val="dk1"/>
                </a:solidFill>
                <a:latin typeface="Nunito"/>
                <a:ea typeface="Nunito"/>
                <a:cs typeface="Nunito"/>
                <a:sym typeface="Nunito"/>
              </a:rPr>
              <a:t> (if E is true) or to </a:t>
            </a:r>
            <a:r>
              <a:rPr lang="en-IN" sz="1200" dirty="0" err="1">
                <a:solidFill>
                  <a:schemeClr val="dk1"/>
                </a:solidFill>
                <a:latin typeface="Nunito"/>
                <a:ea typeface="Nunito"/>
                <a:cs typeface="Nunito"/>
                <a:sym typeface="Nunito"/>
              </a:rPr>
              <a:t>E.false</a:t>
            </a:r>
            <a:r>
              <a:rPr lang="en-IN" sz="1200" dirty="0">
                <a:solidFill>
                  <a:schemeClr val="dk1"/>
                </a:solidFill>
                <a:latin typeface="Nunito"/>
                <a:ea typeface="Nunito"/>
                <a:cs typeface="Nunito"/>
                <a:sym typeface="Nunito"/>
              </a:rPr>
              <a:t>. To be detailed shortly.</a:t>
            </a:r>
          </a:p>
        </p:txBody>
      </p:sp>
    </p:spTree>
    <p:extLst>
      <p:ext uri="{BB962C8B-B14F-4D97-AF65-F5344CB8AC3E}">
        <p14:creationId xmlns:p14="http://schemas.microsoft.com/office/powerpoint/2010/main" val="3092373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Back </a:t>
            </a:r>
            <a:r>
              <a:rPr lang="en-IN" sz="1400" dirty="0" smtClean="0"/>
              <a:t>Patching</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21066"/>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Back Patching is putting the address instead of labels when the proper label is determined</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Back patching Algorithms perform three types of operations</a:t>
            </a:r>
          </a:p>
          <a:p>
            <a:pPr>
              <a:spcAft>
                <a:spcPts val="1600"/>
              </a:spcAft>
              <a:buClr>
                <a:schemeClr val="dk1"/>
              </a:buClr>
              <a:buSzPts val="1400"/>
            </a:pPr>
            <a:r>
              <a:rPr lang="en-IN" sz="1200" dirty="0" smtClean="0">
                <a:solidFill>
                  <a:schemeClr val="dk1"/>
                </a:solidFill>
                <a:latin typeface="Nunito"/>
                <a:ea typeface="Nunito"/>
                <a:cs typeface="Nunito"/>
                <a:sym typeface="Nunito"/>
              </a:rPr>
              <a:t>1</a:t>
            </a:r>
            <a:r>
              <a:rPr lang="en-IN" sz="1200" dirty="0">
                <a:solidFill>
                  <a:schemeClr val="dk1"/>
                </a:solidFill>
                <a:latin typeface="Nunito"/>
                <a:ea typeface="Nunito"/>
                <a:cs typeface="Nunito"/>
                <a:sym typeface="Nunito"/>
              </a:rPr>
              <a:t>) </a:t>
            </a:r>
            <a:r>
              <a:rPr lang="en-IN" sz="1200" dirty="0" err="1">
                <a:solidFill>
                  <a:schemeClr val="dk1"/>
                </a:solidFill>
                <a:latin typeface="Nunito"/>
                <a:ea typeface="Nunito"/>
                <a:cs typeface="Nunito"/>
                <a:sym typeface="Nunito"/>
              </a:rPr>
              <a:t>makelist</a:t>
            </a:r>
            <a:r>
              <a:rPr lang="en-IN" sz="1200" dirty="0">
                <a:solidFill>
                  <a:schemeClr val="dk1"/>
                </a:solidFill>
                <a:latin typeface="Nunito"/>
                <a:ea typeface="Nunito"/>
                <a:cs typeface="Nunito"/>
                <a:sym typeface="Nunito"/>
              </a:rPr>
              <a:t>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 creates a new list containing only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an index into the array of quadruples and returns pointer to the list it has made.</a:t>
            </a:r>
          </a:p>
          <a:p>
            <a:pPr>
              <a:spcAft>
                <a:spcPts val="1600"/>
              </a:spcAft>
              <a:buClr>
                <a:schemeClr val="dk1"/>
              </a:buClr>
              <a:buSzPts val="1400"/>
            </a:pPr>
            <a:r>
              <a:rPr lang="en-IN" sz="1200" dirty="0" smtClean="0">
                <a:solidFill>
                  <a:schemeClr val="dk1"/>
                </a:solidFill>
                <a:latin typeface="Nunito"/>
                <a:ea typeface="Nunito"/>
                <a:cs typeface="Nunito"/>
                <a:sym typeface="Nunito"/>
              </a:rPr>
              <a:t>2</a:t>
            </a:r>
            <a:r>
              <a:rPr lang="en-IN" sz="1200" dirty="0">
                <a:solidFill>
                  <a:schemeClr val="dk1"/>
                </a:solidFill>
                <a:latin typeface="Nunito"/>
                <a:ea typeface="Nunito"/>
                <a:cs typeface="Nunito"/>
                <a:sym typeface="Nunito"/>
              </a:rPr>
              <a:t>) Merge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j) – concatenates the lists pointed to by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and j, and returns a pointer to the concatenated list.</a:t>
            </a:r>
          </a:p>
          <a:p>
            <a:pPr>
              <a:spcAft>
                <a:spcPts val="1600"/>
              </a:spcAft>
              <a:buClr>
                <a:schemeClr val="dk1"/>
              </a:buClr>
              <a:buSzPts val="1400"/>
            </a:pPr>
            <a:r>
              <a:rPr lang="en-IN" sz="1200" dirty="0" smtClean="0">
                <a:solidFill>
                  <a:schemeClr val="dk1"/>
                </a:solidFill>
                <a:latin typeface="Nunito"/>
                <a:ea typeface="Nunito"/>
                <a:cs typeface="Nunito"/>
                <a:sym typeface="Nunito"/>
              </a:rPr>
              <a:t>3</a:t>
            </a:r>
            <a:r>
              <a:rPr lang="en-IN" sz="1200" dirty="0">
                <a:solidFill>
                  <a:schemeClr val="dk1"/>
                </a:solidFill>
                <a:latin typeface="Nunito"/>
                <a:ea typeface="Nunito"/>
                <a:cs typeface="Nunito"/>
                <a:sym typeface="Nunito"/>
              </a:rPr>
              <a:t>) </a:t>
            </a:r>
            <a:r>
              <a:rPr lang="en-IN" sz="1200" dirty="0" err="1">
                <a:solidFill>
                  <a:schemeClr val="dk1"/>
                </a:solidFill>
                <a:latin typeface="Nunito"/>
                <a:ea typeface="Nunito"/>
                <a:cs typeface="Nunito"/>
                <a:sym typeface="Nunito"/>
              </a:rPr>
              <a:t>Backpatch</a:t>
            </a:r>
            <a:r>
              <a:rPr lang="en-IN" sz="1200" dirty="0">
                <a:solidFill>
                  <a:schemeClr val="dk1"/>
                </a:solidFill>
                <a:latin typeface="Nunito"/>
                <a:ea typeface="Nunito"/>
                <a:cs typeface="Nunito"/>
                <a:sym typeface="Nunito"/>
              </a:rPr>
              <a:t> (p,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 inserts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as the target label for each of the statements on the list pointed to by p.</a:t>
            </a:r>
          </a:p>
        </p:txBody>
      </p:sp>
    </p:spTree>
    <p:extLst>
      <p:ext uri="{BB962C8B-B14F-4D97-AF65-F5344CB8AC3E}">
        <p14:creationId xmlns:p14="http://schemas.microsoft.com/office/powerpoint/2010/main" val="2730544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43"/>
          <p:cNvSpPr txBox="1">
            <a:spLocks noGrp="1"/>
          </p:cNvSpPr>
          <p:nvPr>
            <p:ph type="title" idx="13"/>
          </p:nvPr>
        </p:nvSpPr>
        <p:spPr>
          <a:xfrm>
            <a:off x="874125" y="3153175"/>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2253" name="Google Shape;2253;p43"/>
          <p:cNvSpPr txBox="1">
            <a:spLocks noGrp="1"/>
          </p:cNvSpPr>
          <p:nvPr>
            <p:ph type="title" idx="9"/>
          </p:nvPr>
        </p:nvSpPr>
        <p:spPr>
          <a:xfrm>
            <a:off x="874125"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dirty="0"/>
          </a:p>
        </p:txBody>
      </p:sp>
      <p:sp>
        <p:nvSpPr>
          <p:cNvPr id="2256" name="Google Shape;2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MODULE-III</a:t>
            </a:r>
            <a:endParaRPr dirty="0"/>
          </a:p>
        </p:txBody>
      </p:sp>
      <p:sp>
        <p:nvSpPr>
          <p:cNvPr id="2257" name="Google Shape;2257;p43"/>
          <p:cNvSpPr txBox="1">
            <a:spLocks noGrp="1"/>
          </p:cNvSpPr>
          <p:nvPr>
            <p:ph type="title" idx="2"/>
          </p:nvPr>
        </p:nvSpPr>
        <p:spPr>
          <a:xfrm>
            <a:off x="2069628" y="1627200"/>
            <a:ext cx="2785500" cy="527700"/>
          </a:xfrm>
          <a:prstGeom prst="rect">
            <a:avLst/>
          </a:prstGeom>
        </p:spPr>
        <p:txBody>
          <a:bodyPr spcFirstLastPara="1" wrap="square" lIns="91425" tIns="91425" rIns="91425" bIns="91425" anchor="ctr" anchorCtr="0">
            <a:noAutofit/>
          </a:bodyPr>
          <a:lstStyle/>
          <a:p>
            <a:pPr lvl="0"/>
            <a:r>
              <a:rPr lang="en-IN" dirty="0"/>
              <a:t>Code Generation</a:t>
            </a:r>
            <a:endParaRPr dirty="0"/>
          </a:p>
        </p:txBody>
      </p:sp>
      <p:sp>
        <p:nvSpPr>
          <p:cNvPr id="2261" name="Google Shape;2261;p43"/>
          <p:cNvSpPr txBox="1">
            <a:spLocks noGrp="1"/>
          </p:cNvSpPr>
          <p:nvPr>
            <p:ph type="title" idx="5"/>
          </p:nvPr>
        </p:nvSpPr>
        <p:spPr>
          <a:xfrm>
            <a:off x="2069628" y="3141552"/>
            <a:ext cx="4788372" cy="527700"/>
          </a:xfrm>
          <a:prstGeom prst="rect">
            <a:avLst/>
          </a:prstGeom>
        </p:spPr>
        <p:txBody>
          <a:bodyPr spcFirstLastPara="1" wrap="square" lIns="91425" tIns="91425" rIns="91425" bIns="91425" anchor="ctr" anchorCtr="0">
            <a:noAutofit/>
          </a:bodyPr>
          <a:lstStyle/>
          <a:p>
            <a:pPr lvl="0"/>
            <a:r>
              <a:rPr lang="en-IN" dirty="0"/>
              <a:t>Code Optimization</a:t>
            </a:r>
            <a:endParaRPr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Tree>
    <p:extLst>
      <p:ext uri="{BB962C8B-B14F-4D97-AF65-F5344CB8AC3E}">
        <p14:creationId xmlns:p14="http://schemas.microsoft.com/office/powerpoint/2010/main" val="204060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Code Generation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42603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Code generation can be considered as the final phase of compilation.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Through </a:t>
            </a:r>
            <a:r>
              <a:rPr lang="en-IN" sz="1200" dirty="0">
                <a:solidFill>
                  <a:schemeClr val="dk1"/>
                </a:solidFill>
                <a:latin typeface="Nunito"/>
                <a:ea typeface="Nunito"/>
                <a:cs typeface="Nunito"/>
                <a:sym typeface="Nunito"/>
              </a:rPr>
              <a:t>post code generation, optimization process can be applied on the code, but that can be seen as a part of code generation phase itself.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code generated by the compiler is an object code of some lower-level programming language, for example, assembly language. </a:t>
            </a:r>
          </a:p>
        </p:txBody>
      </p:sp>
    </p:spTree>
    <p:extLst>
      <p:ext uri="{BB962C8B-B14F-4D97-AF65-F5344CB8AC3E}">
        <p14:creationId xmlns:p14="http://schemas.microsoft.com/office/powerpoint/2010/main" val="1544276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Factors </a:t>
            </a:r>
            <a:r>
              <a:rPr lang="en-IN" sz="1400" dirty="0" smtClean="0"/>
              <a:t>involved in code generation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61610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Input to code </a:t>
            </a:r>
            <a:r>
              <a:rPr lang="en-IN" sz="1200" dirty="0" smtClean="0">
                <a:solidFill>
                  <a:schemeClr val="dk1"/>
                </a:solidFill>
                <a:latin typeface="Nunito"/>
                <a:ea typeface="Nunito"/>
                <a:cs typeface="Nunito"/>
                <a:sym typeface="Nunito"/>
              </a:rPr>
              <a:t>generator</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Target program </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Memory Management </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Instruction selection </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Register allocation issues </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Evaluation order </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Approaches to code generation </a:t>
            </a:r>
            <a:r>
              <a:rPr lang="en-IN" sz="1200" dirty="0" smtClean="0">
                <a:solidFill>
                  <a:schemeClr val="dk1"/>
                </a:solidFill>
                <a:latin typeface="Nunito"/>
                <a:ea typeface="Nunito"/>
                <a:cs typeface="Nunito"/>
                <a:sym typeface="Nunito"/>
              </a:rPr>
              <a:t>issues</a:t>
            </a: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196438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Registers allocation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226250"/>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Registers are the fastest locations in the memory hierarchy</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 </a:t>
            </a:r>
            <a:r>
              <a:rPr lang="en-IN" sz="1200" dirty="0">
                <a:solidFill>
                  <a:schemeClr val="dk1"/>
                </a:solidFill>
                <a:latin typeface="Nunito"/>
                <a:ea typeface="Nunito"/>
                <a:cs typeface="Nunito"/>
                <a:sym typeface="Nunito"/>
              </a:rPr>
              <a:t>But unfortunately, this resource is limited.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comes under the most constrained resources of the target processor.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Register </a:t>
            </a:r>
            <a:r>
              <a:rPr lang="en-IN" sz="1200" dirty="0">
                <a:solidFill>
                  <a:schemeClr val="dk1"/>
                </a:solidFill>
                <a:latin typeface="Nunito"/>
                <a:ea typeface="Nunito"/>
                <a:cs typeface="Nunito"/>
                <a:sym typeface="Nunito"/>
              </a:rPr>
              <a:t>allocation is an NP-complete problem.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However</a:t>
            </a:r>
            <a:r>
              <a:rPr lang="en-IN" sz="1200" dirty="0">
                <a:solidFill>
                  <a:schemeClr val="dk1"/>
                </a:solidFill>
                <a:latin typeface="Nunito"/>
                <a:ea typeface="Nunito"/>
                <a:cs typeface="Nunito"/>
                <a:sym typeface="Nunito"/>
              </a:rPr>
              <a:t>, this problem can be reduced to graph </a:t>
            </a:r>
            <a:r>
              <a:rPr lang="en-IN" sz="1200" dirty="0" err="1" smtClean="0">
                <a:solidFill>
                  <a:schemeClr val="dk1"/>
                </a:solidFill>
                <a:latin typeface="Nunito"/>
                <a:ea typeface="Nunito"/>
                <a:cs typeface="Nunito"/>
                <a:sym typeface="Nunito"/>
              </a:rPr>
              <a:t>coloring</a:t>
            </a:r>
            <a:r>
              <a:rPr lang="en-IN" sz="1200" dirty="0" smtClean="0">
                <a:solidFill>
                  <a:schemeClr val="dk1"/>
                </a:solidFill>
                <a:latin typeface="Nunito"/>
                <a:ea typeface="Nunito"/>
                <a:cs typeface="Nunito"/>
                <a:sym typeface="Nunito"/>
              </a:rPr>
              <a:t> </a:t>
            </a:r>
            <a:r>
              <a:rPr lang="en-IN" sz="1200" dirty="0">
                <a:solidFill>
                  <a:schemeClr val="dk1"/>
                </a:solidFill>
                <a:latin typeface="Nunito"/>
                <a:ea typeface="Nunito"/>
                <a:cs typeface="Nunito"/>
                <a:sym typeface="Nunito"/>
              </a:rPr>
              <a:t>to achieve allocation and assignment.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Therefore </a:t>
            </a:r>
            <a:r>
              <a:rPr lang="en-IN" sz="1200" dirty="0">
                <a:solidFill>
                  <a:schemeClr val="dk1"/>
                </a:solidFill>
                <a:latin typeface="Nunito"/>
                <a:ea typeface="Nunito"/>
                <a:cs typeface="Nunito"/>
                <a:sym typeface="Nunito"/>
              </a:rPr>
              <a:t>a good register allocator computes an effective approximate solution to a hard problem. </a:t>
            </a:r>
          </a:p>
        </p:txBody>
      </p:sp>
    </p:spTree>
    <p:extLst>
      <p:ext uri="{BB962C8B-B14F-4D97-AF65-F5344CB8AC3E}">
        <p14:creationId xmlns:p14="http://schemas.microsoft.com/office/powerpoint/2010/main" val="2687068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Basic blocks and flow graphs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42603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Basic </a:t>
            </a:r>
            <a:r>
              <a:rPr lang="en-IN" sz="1200" b="1" u="sng" dirty="0" smtClean="0">
                <a:solidFill>
                  <a:schemeClr val="dk1"/>
                </a:solidFill>
                <a:latin typeface="Nunito"/>
                <a:ea typeface="Nunito"/>
                <a:cs typeface="Nunito"/>
                <a:sym typeface="Nunito"/>
              </a:rPr>
              <a:t>Blocks- </a:t>
            </a: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basic block is a sequence of consecutive statements in which flow of control enters at the beginning and leaves at the end without any halt or possibility of branching except at the end</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Flow </a:t>
            </a:r>
            <a:r>
              <a:rPr lang="en-IN" sz="1200" b="1" u="sng" dirty="0" smtClean="0">
                <a:solidFill>
                  <a:schemeClr val="dk1"/>
                </a:solidFill>
                <a:latin typeface="Nunito"/>
                <a:ea typeface="Nunito"/>
                <a:cs typeface="Nunito"/>
                <a:sym typeface="Nunito"/>
              </a:rPr>
              <a:t>Graphs-</a:t>
            </a:r>
            <a:r>
              <a:rPr lang="en-IN" sz="1200" dirty="0" smtClean="0">
                <a:solidFill>
                  <a:schemeClr val="dk1"/>
                </a:solidFill>
                <a:latin typeface="Nunito"/>
                <a:ea typeface="Nunito"/>
                <a:cs typeface="Nunito"/>
                <a:sym typeface="Nunito"/>
              </a:rPr>
              <a:t>Flow </a:t>
            </a:r>
            <a:r>
              <a:rPr lang="en-IN" sz="1200" dirty="0">
                <a:solidFill>
                  <a:schemeClr val="dk1"/>
                </a:solidFill>
                <a:latin typeface="Nunito"/>
                <a:ea typeface="Nunito"/>
                <a:cs typeface="Nunito"/>
                <a:sym typeface="Nunito"/>
              </a:rPr>
              <a:t>graph is a directed graph containing the flow-of-control information for the set of basic blocks making up a </a:t>
            </a:r>
            <a:r>
              <a:rPr lang="en-IN" sz="1200" dirty="0" smtClean="0">
                <a:solidFill>
                  <a:schemeClr val="dk1"/>
                </a:solidFill>
                <a:latin typeface="Nunito"/>
                <a:ea typeface="Nunito"/>
                <a:cs typeface="Nunito"/>
                <a:sym typeface="Nunito"/>
              </a:rPr>
              <a:t>program.</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nodes of the flow graph are basic blocks. It has a distinguished initial node.</a:t>
            </a:r>
          </a:p>
        </p:txBody>
      </p:sp>
    </p:spTree>
    <p:extLst>
      <p:ext uri="{BB962C8B-B14F-4D97-AF65-F5344CB8AC3E}">
        <p14:creationId xmlns:p14="http://schemas.microsoft.com/office/powerpoint/2010/main" val="136565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896894" y="445025"/>
            <a:ext cx="5243208" cy="362371"/>
          </a:xfrm>
          <a:prstGeom prst="rect">
            <a:avLst/>
          </a:prstGeom>
          <a:solidFill>
            <a:srgbClr val="FF0000"/>
          </a:solidFill>
        </p:spPr>
        <p:txBody>
          <a:bodyPr spcFirstLastPara="1" wrap="square" lIns="91425" tIns="91425" rIns="91425" bIns="91425" anchor="t" anchorCtr="0">
            <a:noAutofit/>
          </a:bodyPr>
          <a:lstStyle/>
          <a:p>
            <a:pPr lvl="0"/>
            <a:r>
              <a:rPr lang="en-IN" sz="2000" dirty="0" smtClean="0"/>
              <a:t>02. Lexical </a:t>
            </a:r>
            <a:r>
              <a:rPr lang="en-IN" sz="2000" dirty="0"/>
              <a:t>Analysis</a:t>
            </a:r>
            <a:endParaRPr sz="20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186" y="-74206"/>
            <a:ext cx="1543050" cy="1166436"/>
          </a:xfrm>
          <a:prstGeom prst="rect">
            <a:avLst/>
          </a:prstGeom>
        </p:spPr>
      </p:pic>
      <p:sp>
        <p:nvSpPr>
          <p:cNvPr id="2" name="TextBox 1"/>
          <p:cNvSpPr txBox="1"/>
          <p:nvPr/>
        </p:nvSpPr>
        <p:spPr>
          <a:xfrm>
            <a:off x="359923" y="1284051"/>
            <a:ext cx="8287966" cy="2595582"/>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Lexical analysis is the first phase of a compiler.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takes the modified source code from language preprocessors that are written in the form of sentences.</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 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breaks these syntaxes into a series of tokens, by removing any whitespace or comments in the source code.</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If 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finds a token invalid, it generates an error.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works closely with the syntax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reads character streams from the source code, checks for legal tokens, and passes the data to the syntax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when it demands.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04" y="3807787"/>
            <a:ext cx="3485137" cy="133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Code Optimization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39039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Optimization is a program transformation technique, which tries to improve the code by making it consume less resources (i.e. CPU, Memory) and deliver high speed</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optimization, high-level general programming constructs are replaced by very efficient low-level programming codes. A code optimizing process must follow the three rules given below</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The output code must not, in any way, change the meaning of the </a:t>
            </a:r>
            <a:r>
              <a:rPr lang="en-IN" sz="1200" dirty="0" smtClean="0">
                <a:solidFill>
                  <a:schemeClr val="dk1"/>
                </a:solidFill>
                <a:latin typeface="Nunito"/>
                <a:ea typeface="Nunito"/>
                <a:cs typeface="Nunito"/>
                <a:sym typeface="Nunito"/>
              </a:rPr>
              <a:t>program.</a:t>
            </a:r>
          </a:p>
          <a:p>
            <a:pPr marL="171450" indent="-171450">
              <a:spcAft>
                <a:spcPts val="1600"/>
              </a:spcAft>
              <a:buClr>
                <a:schemeClr val="dk1"/>
              </a:buClr>
              <a:buSzPts val="1400"/>
              <a:buFont typeface="Wingdings" pitchFamily="2" charset="2"/>
              <a:buChar char="ü"/>
            </a:pPr>
            <a:r>
              <a:rPr lang="en-IN" sz="1200" dirty="0" smtClean="0">
                <a:solidFill>
                  <a:schemeClr val="dk1"/>
                </a:solidFill>
                <a:latin typeface="Nunito"/>
                <a:ea typeface="Nunito"/>
                <a:cs typeface="Nunito"/>
                <a:sym typeface="Nunito"/>
              </a:rPr>
              <a:t>Optimization </a:t>
            </a:r>
            <a:r>
              <a:rPr lang="en-IN" sz="1200" dirty="0">
                <a:solidFill>
                  <a:schemeClr val="dk1"/>
                </a:solidFill>
                <a:latin typeface="Nunito"/>
                <a:ea typeface="Nunito"/>
                <a:cs typeface="Nunito"/>
                <a:sym typeface="Nunito"/>
              </a:rPr>
              <a:t>should increase the speed of the program and if possible, the program should demand less number of </a:t>
            </a:r>
            <a:r>
              <a:rPr lang="en-IN" sz="1200" dirty="0" smtClean="0">
                <a:solidFill>
                  <a:schemeClr val="dk1"/>
                </a:solidFill>
                <a:latin typeface="Nunito"/>
                <a:ea typeface="Nunito"/>
                <a:cs typeface="Nunito"/>
                <a:sym typeface="Nunito"/>
              </a:rPr>
              <a:t>resources.</a:t>
            </a:r>
          </a:p>
          <a:p>
            <a:pPr marL="171450" indent="-171450">
              <a:spcAft>
                <a:spcPts val="1600"/>
              </a:spcAft>
              <a:buClr>
                <a:schemeClr val="dk1"/>
              </a:buClr>
              <a:buSzPts val="1400"/>
              <a:buFont typeface="Wingdings" pitchFamily="2" charset="2"/>
              <a:buChar char="ü"/>
            </a:pPr>
            <a:r>
              <a:rPr lang="en-IN" sz="1200" dirty="0" smtClean="0">
                <a:solidFill>
                  <a:schemeClr val="dk1"/>
                </a:solidFill>
                <a:latin typeface="Nunito"/>
                <a:ea typeface="Nunito"/>
                <a:cs typeface="Nunito"/>
                <a:sym typeface="Nunito"/>
              </a:rPr>
              <a:t>Optimization </a:t>
            </a:r>
            <a:r>
              <a:rPr lang="en-IN" sz="1200" dirty="0">
                <a:solidFill>
                  <a:schemeClr val="dk1"/>
                </a:solidFill>
                <a:latin typeface="Nunito"/>
                <a:ea typeface="Nunito"/>
                <a:cs typeface="Nunito"/>
                <a:sym typeface="Nunito"/>
              </a:rPr>
              <a:t>should itself be fast and should not delay the overall compiling process.</a:t>
            </a:r>
          </a:p>
        </p:txBody>
      </p:sp>
    </p:spTree>
    <p:extLst>
      <p:ext uri="{BB962C8B-B14F-4D97-AF65-F5344CB8AC3E}">
        <p14:creationId xmlns:p14="http://schemas.microsoft.com/office/powerpoint/2010/main" val="3340560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Peephole Optimization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005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Peephole optimization is a type of Code Optimization performed on a small part of the code. It is performed on the very small set of instructions in a segment of code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The small set of instructions or small part of code on which peephole optimization is performed is known as peephole or window</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basically works on the theory of replacement in which a part of code is replaced by shorter and faster code without change in output</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Peephole is the machine dependent optimization.</a:t>
            </a:r>
          </a:p>
        </p:txBody>
      </p:sp>
    </p:spTree>
    <p:extLst>
      <p:ext uri="{BB962C8B-B14F-4D97-AF65-F5344CB8AC3E}">
        <p14:creationId xmlns:p14="http://schemas.microsoft.com/office/powerpoint/2010/main" val="2631350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Basics of flow of control optimization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056700"/>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Basic blocks in a program can be represented by means of control flow graphs.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control flow graph depicts how the program control is being passed among the blocks.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is a useful tool that helps in optimization by help locating any unwanted loops in the program.</a:t>
            </a:r>
          </a:p>
        </p:txBody>
      </p:sp>
    </p:spTree>
    <p:extLst>
      <p:ext uri="{BB962C8B-B14F-4D97-AF65-F5344CB8AC3E}">
        <p14:creationId xmlns:p14="http://schemas.microsoft.com/office/powerpoint/2010/main" val="1596334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43"/>
          <p:cNvSpPr txBox="1">
            <a:spLocks noGrp="1"/>
          </p:cNvSpPr>
          <p:nvPr>
            <p:ph type="title" idx="13"/>
          </p:nvPr>
        </p:nvSpPr>
        <p:spPr>
          <a:xfrm>
            <a:off x="874125" y="3153175"/>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2253" name="Google Shape;2253;p43"/>
          <p:cNvSpPr txBox="1">
            <a:spLocks noGrp="1"/>
          </p:cNvSpPr>
          <p:nvPr>
            <p:ph type="title" idx="9"/>
          </p:nvPr>
        </p:nvSpPr>
        <p:spPr>
          <a:xfrm>
            <a:off x="874125"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dirty="0"/>
          </a:p>
        </p:txBody>
      </p:sp>
      <p:sp>
        <p:nvSpPr>
          <p:cNvPr id="2256" name="Google Shape;2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MODULE-IV</a:t>
            </a:r>
            <a:endParaRPr dirty="0"/>
          </a:p>
        </p:txBody>
      </p:sp>
      <p:sp>
        <p:nvSpPr>
          <p:cNvPr id="2257" name="Google Shape;2257;p43"/>
          <p:cNvSpPr txBox="1">
            <a:spLocks noGrp="1"/>
          </p:cNvSpPr>
          <p:nvPr>
            <p:ph type="title" idx="2"/>
          </p:nvPr>
        </p:nvSpPr>
        <p:spPr>
          <a:xfrm>
            <a:off x="2069627" y="1627200"/>
            <a:ext cx="3917515" cy="527700"/>
          </a:xfrm>
          <a:prstGeom prst="rect">
            <a:avLst/>
          </a:prstGeom>
        </p:spPr>
        <p:txBody>
          <a:bodyPr spcFirstLastPara="1" wrap="square" lIns="91425" tIns="91425" rIns="91425" bIns="91425" anchor="ctr" anchorCtr="0">
            <a:noAutofit/>
          </a:bodyPr>
          <a:lstStyle/>
          <a:p>
            <a:pPr lvl="0"/>
            <a:r>
              <a:rPr lang="en-IN" dirty="0"/>
              <a:t>Run Time Environment</a:t>
            </a:r>
            <a:endParaRPr dirty="0"/>
          </a:p>
        </p:txBody>
      </p:sp>
      <p:sp>
        <p:nvSpPr>
          <p:cNvPr id="2261" name="Google Shape;2261;p43"/>
          <p:cNvSpPr txBox="1">
            <a:spLocks noGrp="1"/>
          </p:cNvSpPr>
          <p:nvPr>
            <p:ph type="title" idx="5"/>
          </p:nvPr>
        </p:nvSpPr>
        <p:spPr>
          <a:xfrm>
            <a:off x="2069627" y="3141552"/>
            <a:ext cx="5038743" cy="527700"/>
          </a:xfrm>
          <a:prstGeom prst="rect">
            <a:avLst/>
          </a:prstGeom>
        </p:spPr>
        <p:txBody>
          <a:bodyPr spcFirstLastPara="1" wrap="square" lIns="91425" tIns="91425" rIns="91425" bIns="91425" anchor="ctr" anchorCtr="0">
            <a:noAutofit/>
          </a:bodyPr>
          <a:lstStyle/>
          <a:p>
            <a:pPr lvl="0"/>
            <a:r>
              <a:rPr lang="en-IN" dirty="0"/>
              <a:t>Syntax Directed Translation</a:t>
            </a:r>
            <a:endParaRPr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
        <p:nvSpPr>
          <p:cNvPr id="19" name="Google Shape;2252;p43"/>
          <p:cNvSpPr txBox="1">
            <a:spLocks/>
          </p:cNvSpPr>
          <p:nvPr/>
        </p:nvSpPr>
        <p:spPr>
          <a:xfrm>
            <a:off x="882146" y="4456496"/>
            <a:ext cx="1048200" cy="792427"/>
          </a:xfrm>
          <a:prstGeom prst="rect">
            <a:avLst/>
          </a:prstGeom>
          <a:solidFill>
            <a:schemeClr val="accent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rla Regular"/>
              <a:buNone/>
              <a:defRPr sz="4700" b="0" i="0" u="none" strike="noStrike" cap="none">
                <a:solidFill>
                  <a:schemeClr val="accent4"/>
                </a:solidFill>
                <a:latin typeface="Karla Regular"/>
                <a:ea typeface="Karla Regular"/>
                <a:cs typeface="Karla Regular"/>
                <a:sym typeface="Karla Regular"/>
              </a:defRPr>
            </a:lvl1pPr>
            <a:lvl2pPr marR="0" lvl="1"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2pPr>
            <a:lvl3pPr marR="0" lvl="2"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3pPr>
            <a:lvl4pPr marR="0" lvl="3"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4pPr>
            <a:lvl5pPr marR="0" lvl="4"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5pPr>
            <a:lvl6pPr marR="0" lvl="5"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6pPr>
            <a:lvl7pPr marR="0" lvl="6"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7pPr>
            <a:lvl8pPr marR="0" lvl="7"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8pPr>
            <a:lvl9pPr marR="0" lvl="8" algn="ctr" rtl="0">
              <a:lnSpc>
                <a:spcPct val="100000"/>
              </a:lnSpc>
              <a:spcBef>
                <a:spcPts val="0"/>
              </a:spcBef>
              <a:spcAft>
                <a:spcPts val="0"/>
              </a:spcAft>
              <a:buClr>
                <a:schemeClr val="dk1"/>
              </a:buClr>
              <a:buSzPts val="6000"/>
              <a:buFont typeface="Karla Regular"/>
              <a:buNone/>
              <a:defRPr sz="6000" b="0" i="0" u="none" strike="noStrike" cap="none">
                <a:solidFill>
                  <a:schemeClr val="dk1"/>
                </a:solidFill>
                <a:latin typeface="Karla Regular"/>
                <a:ea typeface="Karla Regular"/>
                <a:cs typeface="Karla Regular"/>
                <a:sym typeface="Karla Regular"/>
              </a:defRPr>
            </a:lvl9pPr>
          </a:lstStyle>
          <a:p>
            <a:r>
              <a:rPr lang="en" dirty="0" smtClean="0"/>
              <a:t>03</a:t>
            </a:r>
            <a:endParaRPr lang="en" dirty="0"/>
          </a:p>
        </p:txBody>
      </p:sp>
      <p:sp>
        <p:nvSpPr>
          <p:cNvPr id="20" name="Google Shape;2261;p43"/>
          <p:cNvSpPr txBox="1">
            <a:spLocks/>
          </p:cNvSpPr>
          <p:nvPr/>
        </p:nvSpPr>
        <p:spPr>
          <a:xfrm>
            <a:off x="2106523" y="4456496"/>
            <a:ext cx="3399127"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Karla Regular"/>
              <a:buNone/>
              <a:defRPr sz="2600" b="0" i="0" u="none" strike="noStrike" cap="none">
                <a:solidFill>
                  <a:schemeClr val="dk1"/>
                </a:solidFill>
                <a:latin typeface="Karla Regular"/>
                <a:ea typeface="Karla Regular"/>
                <a:cs typeface="Karla Regular"/>
                <a:sym typeface="Karla Regular"/>
              </a:defRPr>
            </a:lvl1pPr>
            <a:lvl2pPr marR="0" lvl="1"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2pPr>
            <a:lvl3pPr marR="0" lvl="2"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3pPr>
            <a:lvl4pPr marR="0" lvl="3"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4pPr>
            <a:lvl5pPr marR="0" lvl="4"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5pPr>
            <a:lvl6pPr marR="0" lvl="5"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6pPr>
            <a:lvl7pPr marR="0" lvl="6"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7pPr>
            <a:lvl8pPr marR="0" lvl="7"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8pPr>
            <a:lvl9pPr marR="0" lvl="8" algn="ctr" rtl="0">
              <a:lnSpc>
                <a:spcPct val="100000"/>
              </a:lnSpc>
              <a:spcBef>
                <a:spcPts val="0"/>
              </a:spcBef>
              <a:spcAft>
                <a:spcPts val="0"/>
              </a:spcAft>
              <a:buClr>
                <a:schemeClr val="dk1"/>
              </a:buClr>
              <a:buSzPts val="2400"/>
              <a:buFont typeface="Karla Regular"/>
              <a:buNone/>
              <a:defRPr sz="2400" b="0" i="0" u="none" strike="noStrike" cap="none">
                <a:solidFill>
                  <a:schemeClr val="dk1"/>
                </a:solidFill>
                <a:latin typeface="Karla Regular"/>
                <a:ea typeface="Karla Regular"/>
                <a:cs typeface="Karla Regular"/>
                <a:sym typeface="Karla Regular"/>
              </a:defRPr>
            </a:lvl9pPr>
          </a:lstStyle>
          <a:p>
            <a:r>
              <a:rPr lang="en-IN"/>
              <a:t>Symbol Table</a:t>
            </a:r>
            <a:endParaRPr lang="en-IN" dirty="0"/>
          </a:p>
        </p:txBody>
      </p:sp>
    </p:spTree>
    <p:extLst>
      <p:ext uri="{BB962C8B-B14F-4D97-AF65-F5344CB8AC3E}">
        <p14:creationId xmlns:p14="http://schemas.microsoft.com/office/powerpoint/2010/main" val="1393434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smtClean="0"/>
              <a:t>01. Run </a:t>
            </a:r>
            <a:r>
              <a:rPr lang="en-IN" sz="1400" dirty="0"/>
              <a:t>Time Environment</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964914"/>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program as a source code is merely a collection of text (code, statements etc.) and to make it alive, it requires actions to be performed on the target machine.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program needs memory resources to execute instructions.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 </a:t>
            </a:r>
            <a:r>
              <a:rPr lang="en-IN" sz="1200" dirty="0">
                <a:solidFill>
                  <a:schemeClr val="dk1"/>
                </a:solidFill>
                <a:latin typeface="Nunito"/>
                <a:ea typeface="Nunito"/>
                <a:cs typeface="Nunito"/>
                <a:sym typeface="Nunito"/>
              </a:rPr>
              <a:t>program contains names for procedures, identifiers etc., that require mapping with the actual memory location at runtime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By runtime, we mean a program in execution. Runtime environment is a state of the target machine, which may include software libraries, environment variables, etc., to provide services to the processes running in the system</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Runtime support system is a package, mostly generated with the executable program itself and facilitates the process communication between the process and the runtime environment.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takes care of memory allocation and de-allocation while the program is being executed.</a:t>
            </a:r>
          </a:p>
        </p:txBody>
      </p:sp>
    </p:spTree>
    <p:extLst>
      <p:ext uri="{BB962C8B-B14F-4D97-AF65-F5344CB8AC3E}">
        <p14:creationId xmlns:p14="http://schemas.microsoft.com/office/powerpoint/2010/main" val="844910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Storage Organizations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334246"/>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b="1" dirty="0">
                <a:solidFill>
                  <a:schemeClr val="dk1"/>
                </a:solidFill>
                <a:latin typeface="Nunito"/>
                <a:ea typeface="Nunito"/>
                <a:cs typeface="Nunito"/>
                <a:sym typeface="Nunito"/>
              </a:rPr>
              <a:t>STORAGE ALLOCATION TECHNIQUES</a:t>
            </a:r>
          </a:p>
          <a:p>
            <a:pPr>
              <a:spcAft>
                <a:spcPts val="1600"/>
              </a:spcAft>
              <a:buClr>
                <a:schemeClr val="dk1"/>
              </a:buClr>
              <a:buSzPts val="1400"/>
            </a:pPr>
            <a:r>
              <a:rPr lang="en-IN" sz="1200" b="1" dirty="0" smtClean="0">
                <a:solidFill>
                  <a:schemeClr val="dk1"/>
                </a:solidFill>
                <a:latin typeface="Nunito"/>
                <a:ea typeface="Nunito"/>
                <a:cs typeface="Nunito"/>
                <a:sym typeface="Nunito"/>
              </a:rPr>
              <a:t>I</a:t>
            </a:r>
            <a:r>
              <a:rPr lang="en-IN" sz="1200" b="1" dirty="0">
                <a:solidFill>
                  <a:schemeClr val="dk1"/>
                </a:solidFill>
                <a:latin typeface="Nunito"/>
                <a:ea typeface="Nunito"/>
                <a:cs typeface="Nunito"/>
                <a:sym typeface="Nunito"/>
              </a:rPr>
              <a:t>. </a:t>
            </a:r>
            <a:r>
              <a:rPr lang="en-IN" sz="1200" b="1" u="sng" dirty="0">
                <a:solidFill>
                  <a:schemeClr val="dk1"/>
                </a:solidFill>
                <a:latin typeface="Nunito"/>
                <a:ea typeface="Nunito"/>
                <a:cs typeface="Nunito"/>
                <a:sym typeface="Nunito"/>
              </a:rPr>
              <a:t>Static Storage </a:t>
            </a:r>
            <a:r>
              <a:rPr lang="en-IN" sz="1200" b="1" u="sng" dirty="0" smtClean="0">
                <a:solidFill>
                  <a:schemeClr val="dk1"/>
                </a:solidFill>
                <a:latin typeface="Nunito"/>
                <a:ea typeface="Nunito"/>
                <a:cs typeface="Nunito"/>
                <a:sym typeface="Nunito"/>
              </a:rPr>
              <a:t>Allocation- </a:t>
            </a:r>
            <a:r>
              <a:rPr lang="en-IN" sz="1200" dirty="0" smtClean="0">
                <a:solidFill>
                  <a:schemeClr val="dk1"/>
                </a:solidFill>
                <a:latin typeface="Nunito"/>
                <a:ea typeface="Nunito"/>
                <a:cs typeface="Nunito"/>
                <a:sym typeface="Nunito"/>
              </a:rPr>
              <a:t>For </a:t>
            </a:r>
            <a:r>
              <a:rPr lang="en-IN" sz="1200" dirty="0">
                <a:solidFill>
                  <a:schemeClr val="dk1"/>
                </a:solidFill>
                <a:latin typeface="Nunito"/>
                <a:ea typeface="Nunito"/>
                <a:cs typeface="Nunito"/>
                <a:sym typeface="Nunito"/>
              </a:rPr>
              <a:t>any program if we create memory at compile time, memory will be created in the static </a:t>
            </a:r>
            <a:r>
              <a:rPr lang="en-IN" sz="1200" dirty="0" smtClean="0">
                <a:solidFill>
                  <a:schemeClr val="dk1"/>
                </a:solidFill>
                <a:latin typeface="Nunito"/>
                <a:ea typeface="Nunito"/>
                <a:cs typeface="Nunito"/>
                <a:sym typeface="Nunito"/>
              </a:rPr>
              <a:t>area. For </a:t>
            </a:r>
            <a:r>
              <a:rPr lang="en-IN" sz="1200" dirty="0">
                <a:solidFill>
                  <a:schemeClr val="dk1"/>
                </a:solidFill>
                <a:latin typeface="Nunito"/>
                <a:ea typeface="Nunito"/>
                <a:cs typeface="Nunito"/>
                <a:sym typeface="Nunito"/>
              </a:rPr>
              <a:t>any program if we create memory at compile time only, memory is created only </a:t>
            </a:r>
            <a:r>
              <a:rPr lang="en-IN" sz="1200" dirty="0" smtClean="0">
                <a:solidFill>
                  <a:schemeClr val="dk1"/>
                </a:solidFill>
                <a:latin typeface="Nunito"/>
                <a:ea typeface="Nunito"/>
                <a:cs typeface="Nunito"/>
                <a:sym typeface="Nunito"/>
              </a:rPr>
              <a:t>once. It </a:t>
            </a:r>
            <a:r>
              <a:rPr lang="en-IN" sz="1200" dirty="0">
                <a:solidFill>
                  <a:schemeClr val="dk1"/>
                </a:solidFill>
                <a:latin typeface="Nunito"/>
                <a:ea typeface="Nunito"/>
                <a:cs typeface="Nunito"/>
                <a:sym typeface="Nunito"/>
              </a:rPr>
              <a:t>don’t support dynamic data structure </a:t>
            </a:r>
            <a:r>
              <a:rPr lang="en-IN" sz="1200" dirty="0" err="1">
                <a:solidFill>
                  <a:schemeClr val="dk1"/>
                </a:solidFill>
                <a:latin typeface="Nunito"/>
                <a:ea typeface="Nunito"/>
                <a:cs typeface="Nunito"/>
                <a:sym typeface="Nunito"/>
              </a:rPr>
              <a:t>i.e</a:t>
            </a:r>
            <a:r>
              <a:rPr lang="en-IN" sz="1200" dirty="0">
                <a:solidFill>
                  <a:schemeClr val="dk1"/>
                </a:solidFill>
                <a:latin typeface="Nunito"/>
                <a:ea typeface="Nunito"/>
                <a:cs typeface="Nunito"/>
                <a:sym typeface="Nunito"/>
              </a:rPr>
              <a:t> memory is created at compile time and </a:t>
            </a:r>
            <a:r>
              <a:rPr lang="en-IN" sz="1200" dirty="0" err="1">
                <a:solidFill>
                  <a:schemeClr val="dk1"/>
                </a:solidFill>
                <a:latin typeface="Nunito"/>
                <a:ea typeface="Nunito"/>
                <a:cs typeface="Nunito"/>
                <a:sym typeface="Nunito"/>
              </a:rPr>
              <a:t>deallocated</a:t>
            </a:r>
            <a:r>
              <a:rPr lang="en-IN" sz="1200" dirty="0">
                <a:solidFill>
                  <a:schemeClr val="dk1"/>
                </a:solidFill>
                <a:latin typeface="Nunito"/>
                <a:ea typeface="Nunito"/>
                <a:cs typeface="Nunito"/>
                <a:sym typeface="Nunito"/>
              </a:rPr>
              <a:t> after program completion.</a:t>
            </a:r>
          </a:p>
          <a:p>
            <a:pPr>
              <a:spcAft>
                <a:spcPts val="1600"/>
              </a:spcAft>
              <a:buClr>
                <a:schemeClr val="dk1"/>
              </a:buClr>
              <a:buSzPts val="1400"/>
            </a:pPr>
            <a:r>
              <a:rPr lang="en-IN" sz="1200" b="1" u="sng" dirty="0" smtClean="0">
                <a:solidFill>
                  <a:schemeClr val="dk1"/>
                </a:solidFill>
                <a:latin typeface="Nunito"/>
                <a:ea typeface="Nunito"/>
                <a:cs typeface="Nunito"/>
                <a:sym typeface="Nunito"/>
              </a:rPr>
              <a:t>II</a:t>
            </a:r>
            <a:r>
              <a:rPr lang="en-IN" sz="1200" b="1" u="sng" dirty="0">
                <a:solidFill>
                  <a:schemeClr val="dk1"/>
                </a:solidFill>
                <a:latin typeface="Nunito"/>
                <a:ea typeface="Nunito"/>
                <a:cs typeface="Nunito"/>
                <a:sym typeface="Nunito"/>
              </a:rPr>
              <a:t>. Stack Storage </a:t>
            </a:r>
            <a:r>
              <a:rPr lang="en-IN" sz="1200" b="1" u="sng" dirty="0" smtClean="0">
                <a:solidFill>
                  <a:schemeClr val="dk1"/>
                </a:solidFill>
                <a:latin typeface="Nunito"/>
                <a:ea typeface="Nunito"/>
                <a:cs typeface="Nunito"/>
                <a:sym typeface="Nunito"/>
              </a:rPr>
              <a:t>Allocation-</a:t>
            </a:r>
            <a:r>
              <a:rPr lang="en-IN" sz="1200" b="1" u="sng" dirty="0">
                <a:solidFill>
                  <a:schemeClr val="dk1"/>
                </a:solidFill>
                <a:latin typeface="Nunito"/>
                <a:ea typeface="Nunito"/>
                <a:cs typeface="Nunito"/>
                <a:sym typeface="Nunito"/>
              </a:rPr>
              <a:t> </a:t>
            </a:r>
            <a:r>
              <a:rPr lang="en-IN" sz="1200" dirty="0" smtClean="0">
                <a:solidFill>
                  <a:schemeClr val="dk1"/>
                </a:solidFill>
                <a:latin typeface="Nunito"/>
                <a:ea typeface="Nunito"/>
                <a:cs typeface="Nunito"/>
                <a:sym typeface="Nunito"/>
              </a:rPr>
              <a:t>Storage </a:t>
            </a:r>
            <a:r>
              <a:rPr lang="en-IN" sz="1200" dirty="0">
                <a:solidFill>
                  <a:schemeClr val="dk1"/>
                </a:solidFill>
                <a:latin typeface="Nunito"/>
                <a:ea typeface="Nunito"/>
                <a:cs typeface="Nunito"/>
                <a:sym typeface="Nunito"/>
              </a:rPr>
              <a:t>is organised as a stack and activation records are pushed and popped as activation begin and end respectively. Locals are contained in activation records so they are bound to fresh storage in each </a:t>
            </a:r>
            <a:r>
              <a:rPr lang="en-IN" sz="1200" dirty="0" smtClean="0">
                <a:solidFill>
                  <a:schemeClr val="dk1"/>
                </a:solidFill>
                <a:latin typeface="Nunito"/>
                <a:ea typeface="Nunito"/>
                <a:cs typeface="Nunito"/>
                <a:sym typeface="Nunito"/>
              </a:rPr>
              <a:t>activation. Recursion </a:t>
            </a:r>
            <a:r>
              <a:rPr lang="en-IN" sz="1200" dirty="0">
                <a:solidFill>
                  <a:schemeClr val="dk1"/>
                </a:solidFill>
                <a:latin typeface="Nunito"/>
                <a:ea typeface="Nunito"/>
                <a:cs typeface="Nunito"/>
                <a:sym typeface="Nunito"/>
              </a:rPr>
              <a:t>is supported in stack allocation</a:t>
            </a:r>
          </a:p>
          <a:p>
            <a:pPr>
              <a:spcAft>
                <a:spcPts val="1600"/>
              </a:spcAft>
              <a:buClr>
                <a:schemeClr val="dk1"/>
              </a:buClr>
              <a:buSzPts val="1400"/>
            </a:pPr>
            <a:r>
              <a:rPr lang="en-IN" sz="1200" b="1" u="sng" dirty="0">
                <a:solidFill>
                  <a:schemeClr val="dk1"/>
                </a:solidFill>
                <a:latin typeface="Nunito"/>
                <a:ea typeface="Nunito"/>
                <a:cs typeface="Nunito"/>
                <a:sym typeface="Nunito"/>
              </a:rPr>
              <a:t>III. Heap Storage </a:t>
            </a:r>
            <a:r>
              <a:rPr lang="en-IN" sz="1200" b="1" u="sng" dirty="0" smtClean="0">
                <a:solidFill>
                  <a:schemeClr val="dk1"/>
                </a:solidFill>
                <a:latin typeface="Nunito"/>
                <a:ea typeface="Nunito"/>
                <a:cs typeface="Nunito"/>
                <a:sym typeface="Nunito"/>
              </a:rPr>
              <a:t>Allocation- </a:t>
            </a:r>
            <a:r>
              <a:rPr lang="en-IN" sz="1200" dirty="0" smtClean="0">
                <a:solidFill>
                  <a:schemeClr val="dk1"/>
                </a:solidFill>
                <a:latin typeface="Nunito"/>
                <a:ea typeface="Nunito"/>
                <a:cs typeface="Nunito"/>
                <a:sym typeface="Nunito"/>
              </a:rPr>
              <a:t>Memory </a:t>
            </a:r>
            <a:r>
              <a:rPr lang="en-IN" sz="1200" dirty="0">
                <a:solidFill>
                  <a:schemeClr val="dk1"/>
                </a:solidFill>
                <a:latin typeface="Nunito"/>
                <a:ea typeface="Nunito"/>
                <a:cs typeface="Nunito"/>
                <a:sym typeface="Nunito"/>
              </a:rPr>
              <a:t>allocation and </a:t>
            </a:r>
            <a:r>
              <a:rPr lang="en-IN" sz="1200" dirty="0" err="1">
                <a:solidFill>
                  <a:schemeClr val="dk1"/>
                </a:solidFill>
                <a:latin typeface="Nunito"/>
                <a:ea typeface="Nunito"/>
                <a:cs typeface="Nunito"/>
                <a:sym typeface="Nunito"/>
              </a:rPr>
              <a:t>deallocation</a:t>
            </a:r>
            <a:r>
              <a:rPr lang="en-IN" sz="1200" dirty="0">
                <a:solidFill>
                  <a:schemeClr val="dk1"/>
                </a:solidFill>
                <a:latin typeface="Nunito"/>
                <a:ea typeface="Nunito"/>
                <a:cs typeface="Nunito"/>
                <a:sym typeface="Nunito"/>
              </a:rPr>
              <a:t> can be done at any time and at any place depending on the requirement of the </a:t>
            </a:r>
            <a:r>
              <a:rPr lang="en-IN" sz="1200" dirty="0" smtClean="0">
                <a:solidFill>
                  <a:schemeClr val="dk1"/>
                </a:solidFill>
                <a:latin typeface="Nunito"/>
                <a:ea typeface="Nunito"/>
                <a:cs typeface="Nunito"/>
                <a:sym typeface="Nunito"/>
              </a:rPr>
              <a:t>user. Heap </a:t>
            </a:r>
            <a:r>
              <a:rPr lang="en-IN" sz="1200" dirty="0">
                <a:solidFill>
                  <a:schemeClr val="dk1"/>
                </a:solidFill>
                <a:latin typeface="Nunito"/>
                <a:ea typeface="Nunito"/>
                <a:cs typeface="Nunito"/>
                <a:sym typeface="Nunito"/>
              </a:rPr>
              <a:t>allocation is used to dynamically allocate memory to the variables and claim it back when the variables are no more </a:t>
            </a:r>
            <a:r>
              <a:rPr lang="en-IN" sz="1200" dirty="0" smtClean="0">
                <a:solidFill>
                  <a:schemeClr val="dk1"/>
                </a:solidFill>
                <a:latin typeface="Nunito"/>
                <a:ea typeface="Nunito"/>
                <a:cs typeface="Nunito"/>
                <a:sym typeface="Nunito"/>
              </a:rPr>
              <a:t>required. Recursion </a:t>
            </a:r>
            <a:r>
              <a:rPr lang="en-IN" sz="1200" dirty="0">
                <a:solidFill>
                  <a:schemeClr val="dk1"/>
                </a:solidFill>
                <a:latin typeface="Nunito"/>
                <a:ea typeface="Nunito"/>
                <a:cs typeface="Nunito"/>
                <a:sym typeface="Nunito"/>
              </a:rPr>
              <a:t>is supported.</a:t>
            </a:r>
          </a:p>
          <a:p>
            <a:pPr marL="171450" indent="-1714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014828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smtClean="0"/>
              <a:t>02. Syntax </a:t>
            </a:r>
            <a:r>
              <a:rPr lang="en-IN" sz="1400" dirty="0"/>
              <a:t>Directed Translation: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802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Syntax Directed Translation are augmented rules to the grammar that facilitate semantic analysis.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SDT </a:t>
            </a:r>
            <a:r>
              <a:rPr lang="en-IN" sz="1200" dirty="0">
                <a:solidFill>
                  <a:schemeClr val="dk1"/>
                </a:solidFill>
                <a:latin typeface="Nunito"/>
                <a:ea typeface="Nunito"/>
                <a:cs typeface="Nunito"/>
                <a:sym typeface="Nunito"/>
              </a:rPr>
              <a:t>involves passing information bottom-up and/or top-down the parse tree in form of attributes attached to the nodes.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Syntax </a:t>
            </a:r>
            <a:r>
              <a:rPr lang="en-IN" sz="1200" dirty="0">
                <a:solidFill>
                  <a:schemeClr val="dk1"/>
                </a:solidFill>
                <a:latin typeface="Nunito"/>
                <a:ea typeface="Nunito"/>
                <a:cs typeface="Nunito"/>
                <a:sym typeface="Nunito"/>
              </a:rPr>
              <a:t>directed translation rules use 1) lexical values of nodes, 2) constants &amp; 3) attributes associated to the non-terminals in their definitions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The general approach to Syntax-Directed Translation is to construct a parse tree or syntax tree and compute the values of attributes at the nodes of the tree by visiting them in some order.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In </a:t>
            </a:r>
            <a:r>
              <a:rPr lang="en-IN" sz="1200" dirty="0">
                <a:solidFill>
                  <a:schemeClr val="dk1"/>
                </a:solidFill>
                <a:latin typeface="Nunito"/>
                <a:ea typeface="Nunito"/>
                <a:cs typeface="Nunito"/>
                <a:sym typeface="Nunito"/>
              </a:rPr>
              <a:t>many cases, translation can be done during parsing without building an explicit tree.</a:t>
            </a:r>
          </a:p>
          <a:p>
            <a:pPr marL="171450" indent="-1714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509862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Syntax Directed Definitions (SDD)</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42603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Syntax Directed Definition (SDD) is a kind of abstract specification.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It </a:t>
            </a:r>
            <a:r>
              <a:rPr lang="en-IN" sz="1200" dirty="0">
                <a:solidFill>
                  <a:schemeClr val="dk1"/>
                </a:solidFill>
                <a:latin typeface="Nunito"/>
                <a:ea typeface="Nunito"/>
                <a:cs typeface="Nunito"/>
                <a:sym typeface="Nunito"/>
              </a:rPr>
              <a:t>is generalization of context free grammar in which each grammar production X –&gt; a is associated with it a set of production rules of the form s = f(b1, b2, ……</a:t>
            </a:r>
            <a:r>
              <a:rPr lang="en-IN" sz="1200" dirty="0" err="1">
                <a:solidFill>
                  <a:schemeClr val="dk1"/>
                </a:solidFill>
                <a:latin typeface="Nunito"/>
                <a:ea typeface="Nunito"/>
                <a:cs typeface="Nunito"/>
                <a:sym typeface="Nunito"/>
              </a:rPr>
              <a:t>bk</a:t>
            </a:r>
            <a:r>
              <a:rPr lang="en-IN" sz="1200" dirty="0">
                <a:solidFill>
                  <a:schemeClr val="dk1"/>
                </a:solidFill>
                <a:latin typeface="Nunito"/>
                <a:ea typeface="Nunito"/>
                <a:cs typeface="Nunito"/>
                <a:sym typeface="Nunito"/>
              </a:rPr>
              <a:t>) where s is the attribute obtained from function f.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attribute can be a string, number, type or a memory location. Semantic rules are fragments of code which are embedded usually at the end of production and enclosed in curly braces ({ }).</a:t>
            </a:r>
          </a:p>
        </p:txBody>
      </p:sp>
    </p:spTree>
    <p:extLst>
      <p:ext uri="{BB962C8B-B14F-4D97-AF65-F5344CB8AC3E}">
        <p14:creationId xmlns:p14="http://schemas.microsoft.com/office/powerpoint/2010/main" val="2943099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Inherited and Synthesized Attributes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610697"/>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Syntax Directed Definition, two attributes are used one is Synthesized attribute and another is inherited attribute.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An </a:t>
            </a:r>
            <a:r>
              <a:rPr lang="en-IN" sz="1200" dirty="0">
                <a:solidFill>
                  <a:schemeClr val="dk1"/>
                </a:solidFill>
                <a:latin typeface="Nunito"/>
                <a:ea typeface="Nunito"/>
                <a:cs typeface="Nunito"/>
                <a:sym typeface="Nunito"/>
              </a:rPr>
              <a:t>attribute is said to be Synthesized attribute if its parse tree node value is determined by the attribute value at child nodes whereas An attribute is said to be Inherited attribute if its parse tree node value is determined by the attribute value at parent and/or siblings node</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synthesized attribute at node n is defined only in terms of attribute values at the children of n itself </a:t>
            </a:r>
            <a:r>
              <a:rPr lang="en-IN" sz="1200" dirty="0" smtClean="0">
                <a:solidFill>
                  <a:schemeClr val="dk1"/>
                </a:solidFill>
                <a:latin typeface="Nunito"/>
                <a:ea typeface="Nunito"/>
                <a:cs typeface="Nunito"/>
                <a:sym typeface="Nunito"/>
              </a:rPr>
              <a:t>and in a </a:t>
            </a:r>
            <a:r>
              <a:rPr lang="en-IN" sz="1200" dirty="0">
                <a:solidFill>
                  <a:schemeClr val="dk1"/>
                </a:solidFill>
                <a:latin typeface="Nunito"/>
                <a:ea typeface="Nunito"/>
                <a:cs typeface="Nunito"/>
                <a:sym typeface="Nunito"/>
              </a:rPr>
              <a:t>Inherited attribute at node n is defined only in terms of attribute values of n’s parent, n itself, and n’s siblings.</a:t>
            </a:r>
          </a:p>
        </p:txBody>
      </p:sp>
    </p:spTree>
    <p:extLst>
      <p:ext uri="{BB962C8B-B14F-4D97-AF65-F5344CB8AC3E}">
        <p14:creationId xmlns:p14="http://schemas.microsoft.com/office/powerpoint/2010/main" val="231947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Dependency graphs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59730"/>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dependence graph can be constructed by drawing edges connect dependent operations. These arcs impose a partial ordering among operations that prohibit a fully concurrent execution of a program. The use-definition chaining is a form of dependency analysis but it leads to overly conservative estimates of data dependence. Four kind of dependence may exist between statement number </a:t>
            </a:r>
            <a:r>
              <a:rPr lang="en-IN" sz="1200" dirty="0" err="1">
                <a:solidFill>
                  <a:schemeClr val="dk1"/>
                </a:solidFill>
                <a:latin typeface="Nunito"/>
                <a:ea typeface="Nunito"/>
                <a:cs typeface="Nunito"/>
                <a:sym typeface="Nunito"/>
              </a:rPr>
              <a:t>i</a:t>
            </a:r>
            <a:r>
              <a:rPr lang="en-IN" sz="1200" dirty="0">
                <a:solidFill>
                  <a:schemeClr val="dk1"/>
                </a:solidFill>
                <a:latin typeface="Nunito"/>
                <a:ea typeface="Nunito"/>
                <a:cs typeface="Nunito"/>
                <a:sym typeface="Nunito"/>
              </a:rPr>
              <a:t> and j on a common control path</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1. Flow Dependence: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is flow-dependent on Si if a value of a variable used by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was computed by Si</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2. </a:t>
            </a:r>
            <a:r>
              <a:rPr lang="en-IN" sz="1200" dirty="0" err="1">
                <a:solidFill>
                  <a:schemeClr val="dk1"/>
                </a:solidFill>
                <a:latin typeface="Nunito"/>
                <a:ea typeface="Nunito"/>
                <a:cs typeface="Nunito"/>
                <a:sym typeface="Nunito"/>
              </a:rPr>
              <a:t>Antidependence</a:t>
            </a:r>
            <a:r>
              <a:rPr lang="en-IN" sz="1200" dirty="0">
                <a:solidFill>
                  <a:schemeClr val="dk1"/>
                </a:solidFill>
                <a:latin typeface="Nunito"/>
                <a:ea typeface="Nunito"/>
                <a:cs typeface="Nunito"/>
                <a:sym typeface="Nunito"/>
              </a:rPr>
              <a:t>: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is </a:t>
            </a:r>
            <a:r>
              <a:rPr lang="en-IN" sz="1200" dirty="0" err="1">
                <a:solidFill>
                  <a:schemeClr val="dk1"/>
                </a:solidFill>
                <a:latin typeface="Nunito"/>
                <a:ea typeface="Nunito"/>
                <a:cs typeface="Nunito"/>
                <a:sym typeface="Nunito"/>
              </a:rPr>
              <a:t>antidependent</a:t>
            </a:r>
            <a:r>
              <a:rPr lang="en-IN" sz="1200" dirty="0">
                <a:solidFill>
                  <a:schemeClr val="dk1"/>
                </a:solidFill>
                <a:latin typeface="Nunito"/>
                <a:ea typeface="Nunito"/>
                <a:cs typeface="Nunito"/>
                <a:sym typeface="Nunito"/>
              </a:rPr>
              <a:t> on Si if a value of a variable used by Si is recomputed by </a:t>
            </a:r>
            <a:r>
              <a:rPr lang="en-IN" sz="1200" dirty="0" err="1">
                <a:solidFill>
                  <a:schemeClr val="dk1"/>
                </a:solidFill>
                <a:latin typeface="Nunito"/>
                <a:ea typeface="Nunito"/>
                <a:cs typeface="Nunito"/>
                <a:sym typeface="Nunito"/>
              </a:rPr>
              <a:t>Sj</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3. Output-Dependence: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is output-dependent on Si if both compute the same variable and value of the variable from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has to be stored after that from </a:t>
            </a:r>
            <a:r>
              <a:rPr lang="en-IN" sz="1200" dirty="0" smtClean="0">
                <a:solidFill>
                  <a:schemeClr val="dk1"/>
                </a:solidFill>
                <a:latin typeface="Nunito"/>
                <a:ea typeface="Nunito"/>
                <a:cs typeface="Nunito"/>
                <a:sym typeface="Nunito"/>
              </a:rPr>
              <a:t>Si</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4. Control-Dependence: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 is control-dependent on a conditional statement Si if its execution of Si and the path chosen after that( Si must execute before </a:t>
            </a:r>
            <a:r>
              <a:rPr lang="en-IN" sz="1200" dirty="0" err="1">
                <a:solidFill>
                  <a:schemeClr val="dk1"/>
                </a:solidFill>
                <a:latin typeface="Nunito"/>
                <a:ea typeface="Nunito"/>
                <a:cs typeface="Nunito"/>
                <a:sym typeface="Nunito"/>
              </a:rPr>
              <a:t>Sj</a:t>
            </a:r>
            <a:r>
              <a:rPr lang="en-IN" sz="1200" dirty="0">
                <a:solidFill>
                  <a:schemeClr val="dk1"/>
                </a:solidFill>
                <a:latin typeface="Nunito"/>
                <a:ea typeface="Nunito"/>
                <a:cs typeface="Nunito"/>
                <a:sym typeface="Nunito"/>
              </a:rPr>
              <a:t>).</a:t>
            </a:r>
          </a:p>
        </p:txBody>
      </p:sp>
    </p:spTree>
    <p:extLst>
      <p:ext uri="{BB962C8B-B14F-4D97-AF65-F5344CB8AC3E}">
        <p14:creationId xmlns:p14="http://schemas.microsoft.com/office/powerpoint/2010/main" val="164580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it-IT" sz="1400" dirty="0"/>
              <a:t>Non-Deterministic and Deterministic Finite Automata (NFA &amp; DFA)</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4565352"/>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Finite Automata(FA) is the simplest machine to recognize patterns..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FA is characterized into two types: </a:t>
            </a:r>
            <a:endParaRPr lang="en-IN" sz="1200" dirty="0" smtClean="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1. Deterministic </a:t>
            </a:r>
            <a:r>
              <a:rPr lang="en-IN" sz="1200" dirty="0">
                <a:solidFill>
                  <a:schemeClr val="dk1"/>
                </a:solidFill>
                <a:latin typeface="Nunito"/>
                <a:ea typeface="Nunito"/>
                <a:cs typeface="Nunito"/>
                <a:sym typeface="Nunito"/>
              </a:rPr>
              <a:t>Finite Automata (DFA) </a:t>
            </a:r>
            <a:endParaRPr lang="en-IN" sz="1200" dirty="0" smtClean="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2. Nondeterministic </a:t>
            </a:r>
            <a:r>
              <a:rPr lang="en-IN" sz="1200" dirty="0">
                <a:solidFill>
                  <a:schemeClr val="dk1"/>
                </a:solidFill>
                <a:latin typeface="Nunito"/>
                <a:ea typeface="Nunito"/>
                <a:cs typeface="Nunito"/>
                <a:sym typeface="Nunito"/>
              </a:rPr>
              <a:t>Finite Automata(NFA) </a:t>
            </a:r>
            <a:endParaRPr lang="en-IN" sz="1200" dirty="0" smtClean="0">
              <a:solidFill>
                <a:schemeClr val="dk1"/>
              </a:solidFill>
              <a:latin typeface="Nunito"/>
              <a:ea typeface="Nunito"/>
              <a:cs typeface="Nunito"/>
              <a:sym typeface="Nunito"/>
            </a:endParaRPr>
          </a:p>
          <a:p>
            <a:pPr>
              <a:spcAft>
                <a:spcPts val="1600"/>
              </a:spcAft>
              <a:buClr>
                <a:schemeClr val="dk1"/>
              </a:buClr>
              <a:buSzPts val="1400"/>
            </a:pPr>
            <a:r>
              <a:rPr lang="it-IT" sz="1200" b="1" u="sng" dirty="0">
                <a:solidFill>
                  <a:schemeClr val="dk1"/>
                </a:solidFill>
                <a:latin typeface="Nunito"/>
                <a:ea typeface="Nunito"/>
                <a:cs typeface="Nunito"/>
                <a:sym typeface="Nunito"/>
              </a:rPr>
              <a:t>1. Deterministic Finite Automata (DFA) </a:t>
            </a:r>
            <a:r>
              <a:rPr lang="it-IT" sz="1200" b="1" u="sng" dirty="0" smtClean="0">
                <a:solidFill>
                  <a:schemeClr val="dk1"/>
                </a:solidFill>
                <a:latin typeface="Nunito"/>
                <a:ea typeface="Nunito"/>
                <a:cs typeface="Nunito"/>
                <a:sym typeface="Nunito"/>
              </a:rPr>
              <a:t>-</a:t>
            </a:r>
            <a:endParaRPr lang="it-IT" sz="1200" b="1" u="sng" dirty="0">
              <a:solidFill>
                <a:schemeClr val="dk1"/>
              </a:solidFill>
              <a:latin typeface="Nunito"/>
              <a:ea typeface="Nunito"/>
              <a:cs typeface="Nunito"/>
              <a:sym typeface="Nunito"/>
            </a:endParaRPr>
          </a:p>
          <a:p>
            <a:pPr>
              <a:spcAft>
                <a:spcPts val="1600"/>
              </a:spcAft>
              <a:buClr>
                <a:schemeClr val="dk1"/>
              </a:buClr>
              <a:buSzPts val="1400"/>
            </a:pPr>
            <a:r>
              <a:rPr lang="en-IN" sz="1200" dirty="0">
                <a:solidFill>
                  <a:schemeClr val="dk1"/>
                </a:solidFill>
                <a:latin typeface="Nunito"/>
                <a:ea typeface="Nunito"/>
                <a:cs typeface="Nunito"/>
                <a:sym typeface="Nunito"/>
              </a:rPr>
              <a:t>DFA consists of 5 tuples {Q, Σ, q, F, δ}. </a:t>
            </a:r>
          </a:p>
          <a:p>
            <a:pPr>
              <a:spcAft>
                <a:spcPts val="1600"/>
              </a:spcAft>
              <a:buClr>
                <a:schemeClr val="dk1"/>
              </a:buClr>
              <a:buSzPts val="1400"/>
            </a:pPr>
            <a:r>
              <a:rPr lang="en-IN" sz="1200" dirty="0">
                <a:solidFill>
                  <a:schemeClr val="dk1"/>
                </a:solidFill>
                <a:latin typeface="Nunito"/>
                <a:ea typeface="Nunito"/>
                <a:cs typeface="Nunito"/>
                <a:sym typeface="Nunito"/>
              </a:rPr>
              <a:t>Q : set of all states.</a:t>
            </a:r>
          </a:p>
          <a:p>
            <a:pPr>
              <a:spcAft>
                <a:spcPts val="1600"/>
              </a:spcAft>
              <a:buClr>
                <a:schemeClr val="dk1"/>
              </a:buClr>
              <a:buSzPts val="1400"/>
            </a:pPr>
            <a:r>
              <a:rPr lang="en-IN" sz="1200" dirty="0">
                <a:solidFill>
                  <a:schemeClr val="dk1"/>
                </a:solidFill>
                <a:latin typeface="Nunito"/>
                <a:ea typeface="Nunito"/>
                <a:cs typeface="Nunito"/>
                <a:sym typeface="Nunito"/>
              </a:rPr>
              <a:t>Σ : set of input symbols. ( Symbols which machine takes as input )</a:t>
            </a:r>
          </a:p>
          <a:p>
            <a:pPr>
              <a:spcAft>
                <a:spcPts val="1600"/>
              </a:spcAft>
              <a:buClr>
                <a:schemeClr val="dk1"/>
              </a:buClr>
              <a:buSzPts val="1400"/>
            </a:pPr>
            <a:r>
              <a:rPr lang="en-IN" sz="1200" dirty="0">
                <a:solidFill>
                  <a:schemeClr val="dk1"/>
                </a:solidFill>
                <a:latin typeface="Nunito"/>
                <a:ea typeface="Nunito"/>
                <a:cs typeface="Nunito"/>
                <a:sym typeface="Nunito"/>
              </a:rPr>
              <a:t>q : Initial state. ( Starting state of a machine )</a:t>
            </a:r>
          </a:p>
          <a:p>
            <a:pPr>
              <a:spcAft>
                <a:spcPts val="1600"/>
              </a:spcAft>
              <a:buClr>
                <a:schemeClr val="dk1"/>
              </a:buClr>
              <a:buSzPts val="1400"/>
            </a:pPr>
            <a:r>
              <a:rPr lang="en-IN" sz="1200" dirty="0">
                <a:solidFill>
                  <a:schemeClr val="dk1"/>
                </a:solidFill>
                <a:latin typeface="Nunito"/>
                <a:ea typeface="Nunito"/>
                <a:cs typeface="Nunito"/>
                <a:sym typeface="Nunito"/>
              </a:rPr>
              <a:t>F : set of final state.</a:t>
            </a:r>
          </a:p>
          <a:p>
            <a:pPr>
              <a:spcAft>
                <a:spcPts val="1600"/>
              </a:spcAft>
              <a:buClr>
                <a:schemeClr val="dk1"/>
              </a:buClr>
              <a:buSzPts val="1400"/>
            </a:pPr>
            <a:r>
              <a:rPr lang="en-IN" sz="1200" dirty="0">
                <a:solidFill>
                  <a:schemeClr val="dk1"/>
                </a:solidFill>
                <a:latin typeface="Nunito"/>
                <a:ea typeface="Nunito"/>
                <a:cs typeface="Nunito"/>
                <a:sym typeface="Nunito"/>
              </a:rPr>
              <a:t>δ : Transition Function, defined as δ : Q X Σ --&gt; Q.</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360595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Evaluation orders for SDD</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185214"/>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Dependency graphs" are a useful tool for determining an evaluation order for the attribute instances in a given parse tree.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While </a:t>
            </a:r>
            <a:r>
              <a:rPr lang="en-IN" sz="1200" dirty="0">
                <a:solidFill>
                  <a:schemeClr val="dk1"/>
                </a:solidFill>
                <a:latin typeface="Nunito"/>
                <a:ea typeface="Nunito"/>
                <a:cs typeface="Nunito"/>
                <a:sym typeface="Nunito"/>
              </a:rPr>
              <a:t>an annotated parse tree shows the values of attributes, a dependency graph helps us determine how those values can be computed</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a:t>
            </a:r>
            <a:r>
              <a:rPr lang="en-IN" sz="1200" dirty="0" smtClean="0">
                <a:solidFill>
                  <a:schemeClr val="dk1"/>
                </a:solidFill>
                <a:latin typeface="Nunito"/>
                <a:ea typeface="Nunito"/>
                <a:cs typeface="Nunito"/>
                <a:sym typeface="Nunito"/>
              </a:rPr>
              <a:t>n </a:t>
            </a:r>
            <a:r>
              <a:rPr lang="en-IN" sz="1200" dirty="0">
                <a:solidFill>
                  <a:schemeClr val="dk1"/>
                </a:solidFill>
                <a:latin typeface="Nunito"/>
                <a:ea typeface="Nunito"/>
                <a:cs typeface="Nunito"/>
                <a:sym typeface="Nunito"/>
              </a:rPr>
              <a:t>addition to dependency graphs, we define two important classes of SDD's: the "S-attributed" and the more general "L-attributed" SDD's.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The </a:t>
            </a:r>
            <a:r>
              <a:rPr lang="en-IN" sz="1200" dirty="0">
                <a:solidFill>
                  <a:schemeClr val="dk1"/>
                </a:solidFill>
                <a:latin typeface="Nunito"/>
                <a:ea typeface="Nunito"/>
                <a:cs typeface="Nunito"/>
                <a:sym typeface="Nunito"/>
              </a:rPr>
              <a:t>translations specified by these two classes fit well with the parsing methods we have studied, and most translations encountered in practice can be written to conform to the requirements of at least one of these classes.</a:t>
            </a:r>
          </a:p>
        </p:txBody>
      </p:sp>
    </p:spTree>
    <p:extLst>
      <p:ext uri="{BB962C8B-B14F-4D97-AF65-F5344CB8AC3E}">
        <p14:creationId xmlns:p14="http://schemas.microsoft.com/office/powerpoint/2010/main" val="3660620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Semantic rules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1241365"/>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Semantics of a language provide meaning to its constructs, like tokens and syntax structure.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Semantics </a:t>
            </a:r>
            <a:r>
              <a:rPr lang="en-IN" sz="1200" dirty="0">
                <a:solidFill>
                  <a:schemeClr val="dk1"/>
                </a:solidFill>
                <a:latin typeface="Nunito"/>
                <a:ea typeface="Nunito"/>
                <a:cs typeface="Nunito"/>
                <a:sym typeface="Nunito"/>
              </a:rPr>
              <a:t>help interpret symbols, their types, and their relations with each other. </a:t>
            </a:r>
            <a:endParaRPr lang="en-IN" sz="1200" dirty="0" smtClean="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Semantic </a:t>
            </a:r>
            <a:r>
              <a:rPr lang="en-IN" sz="1200" dirty="0">
                <a:solidFill>
                  <a:schemeClr val="dk1"/>
                </a:solidFill>
                <a:latin typeface="Nunito"/>
                <a:ea typeface="Nunito"/>
                <a:cs typeface="Nunito"/>
                <a:sym typeface="Nunito"/>
              </a:rPr>
              <a:t>analysis judges whether the syntax structure constructed in the source program derives any meaning or not.</a:t>
            </a:r>
          </a:p>
        </p:txBody>
      </p:sp>
    </p:spTree>
    <p:extLst>
      <p:ext uri="{BB962C8B-B14F-4D97-AF65-F5344CB8AC3E}">
        <p14:creationId xmlns:p14="http://schemas.microsoft.com/office/powerpoint/2010/main" val="1958023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Application of Syntax Directed </a:t>
            </a:r>
            <a:r>
              <a:rPr lang="en-IN" sz="1400" dirty="0" smtClean="0"/>
              <a:t>Translation</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39580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SDT is used for Executing Arithmetic Expression.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the conversion from infix to postfix expression.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the conversion from infix to prefix expression.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also used for Binary to decimal conversion.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counting number of Reduction.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creating a Syntax tree.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SDT is used to generate intermediate code.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storing information into symbol table.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SDT is commonly used for type checking also.</a:t>
            </a:r>
          </a:p>
        </p:txBody>
      </p:sp>
    </p:spTree>
    <p:extLst>
      <p:ext uri="{BB962C8B-B14F-4D97-AF65-F5344CB8AC3E}">
        <p14:creationId xmlns:p14="http://schemas.microsoft.com/office/powerpoint/2010/main" val="2863017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Symbol Table</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00054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Symbol Table is an important data structure created and maintained by the compiler in order to keep track of semantics of variable i.e. it stores information about scope and binding information about names, information about instances of various entities such as variable and function names, classes, objects, etc</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built in lexical and syntax analysis phases.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The information is collected by the analysis phases of compiler and is used by synthesis phases of compiler to generate code.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 is used by compiler to achieve compile time efficiency.</a:t>
            </a:r>
          </a:p>
        </p:txBody>
      </p:sp>
    </p:spTree>
    <p:extLst>
      <p:ext uri="{BB962C8B-B14F-4D97-AF65-F5344CB8AC3E}">
        <p14:creationId xmlns:p14="http://schemas.microsoft.com/office/powerpoint/2010/main" val="2683009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symbol attributes and scopes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616101"/>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Each entry in symbol table is associated with attributes that support compiler in different phases.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Items stored in Symbol table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Variable names and constants</a:t>
            </a: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Procedure and function names</a:t>
            </a: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Literal constants and strings</a:t>
            </a: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Compiler generated temporaries</a:t>
            </a:r>
          </a:p>
          <a:p>
            <a:pPr marL="171450" indent="-171450">
              <a:spcAft>
                <a:spcPts val="1600"/>
              </a:spcAft>
              <a:buClr>
                <a:schemeClr val="dk1"/>
              </a:buClr>
              <a:buSzPts val="1400"/>
              <a:buFont typeface="Wingdings" pitchFamily="2" charset="2"/>
              <a:buChar char="ü"/>
            </a:pPr>
            <a:r>
              <a:rPr lang="en-IN" sz="1200" dirty="0">
                <a:solidFill>
                  <a:schemeClr val="dk1"/>
                </a:solidFill>
                <a:latin typeface="Nunito"/>
                <a:ea typeface="Nunito"/>
                <a:cs typeface="Nunito"/>
                <a:sym typeface="Nunito"/>
              </a:rPr>
              <a:t>Labels in source languages</a:t>
            </a:r>
          </a:p>
        </p:txBody>
      </p:sp>
    </p:spTree>
    <p:extLst>
      <p:ext uri="{BB962C8B-B14F-4D97-AF65-F5344CB8AC3E}">
        <p14:creationId xmlns:p14="http://schemas.microsoft.com/office/powerpoint/2010/main" val="32830652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3" name="Google Shape;2253;p43"/>
          <p:cNvSpPr txBox="1">
            <a:spLocks noGrp="1"/>
          </p:cNvSpPr>
          <p:nvPr>
            <p:ph type="title" idx="9"/>
          </p:nvPr>
        </p:nvSpPr>
        <p:spPr>
          <a:xfrm>
            <a:off x="874125" y="1644072"/>
            <a:ext cx="7181304"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Some expected MCQ</a:t>
            </a:r>
            <a:endParaRPr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Tree>
    <p:extLst>
      <p:ext uri="{BB962C8B-B14F-4D97-AF65-F5344CB8AC3E}">
        <p14:creationId xmlns:p14="http://schemas.microsoft.com/office/powerpoint/2010/main" val="1197880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75001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1. Number of states of FSM required to simulate behaviour of a computer with a memory capable of storing “m” words, each of length ‘n’.</a:t>
            </a:r>
          </a:p>
          <a:p>
            <a:pPr>
              <a:spcAft>
                <a:spcPts val="1600"/>
              </a:spcAft>
              <a:buClr>
                <a:schemeClr val="dk1"/>
              </a:buClr>
              <a:buSzPts val="1400"/>
            </a:pPr>
            <a:r>
              <a:rPr lang="en-IN" sz="1200" dirty="0">
                <a:solidFill>
                  <a:schemeClr val="dk1"/>
                </a:solidFill>
                <a:latin typeface="Nunito"/>
                <a:ea typeface="Nunito"/>
                <a:cs typeface="Nunito"/>
                <a:sym typeface="Nunito"/>
              </a:rPr>
              <a:t>a) m x 2n</a:t>
            </a:r>
          </a:p>
          <a:p>
            <a:pPr>
              <a:spcAft>
                <a:spcPts val="1600"/>
              </a:spcAft>
              <a:buClr>
                <a:schemeClr val="dk1"/>
              </a:buClr>
              <a:buSzPts val="1400"/>
            </a:pPr>
            <a:r>
              <a:rPr lang="en-IN" sz="1200" dirty="0">
                <a:solidFill>
                  <a:schemeClr val="dk1"/>
                </a:solidFill>
                <a:latin typeface="Nunito"/>
                <a:ea typeface="Nunito"/>
                <a:cs typeface="Nunito"/>
                <a:sym typeface="Nunito"/>
              </a:rPr>
              <a:t>b) 2mn</a:t>
            </a:r>
          </a:p>
          <a:p>
            <a:pPr>
              <a:spcAft>
                <a:spcPts val="1600"/>
              </a:spcAft>
              <a:buClr>
                <a:schemeClr val="dk1"/>
              </a:buClr>
              <a:buSzPts val="1400"/>
            </a:pPr>
            <a:r>
              <a:rPr lang="en-IN" sz="1200" dirty="0">
                <a:solidFill>
                  <a:schemeClr val="dk1"/>
                </a:solidFill>
                <a:latin typeface="Nunito"/>
                <a:ea typeface="Nunito"/>
                <a:cs typeface="Nunito"/>
                <a:sym typeface="Nunito"/>
              </a:rPr>
              <a:t>c) 2(</a:t>
            </a:r>
            <a:r>
              <a:rPr lang="en-IN" sz="1200" dirty="0" err="1">
                <a:solidFill>
                  <a:schemeClr val="dk1"/>
                </a:solidFill>
                <a:latin typeface="Nunito"/>
                <a:ea typeface="Nunito"/>
                <a:cs typeface="Nunito"/>
                <a:sym typeface="Nunito"/>
              </a:rPr>
              <a:t>m+n</a:t>
            </a:r>
            <a:r>
              <a:rPr lang="en-IN" sz="1200" dirty="0">
                <a:solidFill>
                  <a:schemeClr val="dk1"/>
                </a:solidFill>
                <a:latin typeface="Nunito"/>
                <a:ea typeface="Nunito"/>
                <a:cs typeface="Nunito"/>
                <a:sym typeface="Nunito"/>
              </a:rPr>
              <a:t>)</a:t>
            </a:r>
          </a:p>
          <a:p>
            <a:pPr>
              <a:spcAft>
                <a:spcPts val="1600"/>
              </a:spcAft>
              <a:buClr>
                <a:schemeClr val="dk1"/>
              </a:buClr>
              <a:buSzPts val="1400"/>
            </a:pPr>
            <a:r>
              <a:rPr lang="en-IN" sz="1200" dirty="0">
                <a:solidFill>
                  <a:schemeClr val="dk1"/>
                </a:solidFill>
                <a:latin typeface="Nunito"/>
                <a:ea typeface="Nunito"/>
                <a:cs typeface="Nunito"/>
                <a:sym typeface="Nunito"/>
              </a:rPr>
              <a:t>d) all of the </a:t>
            </a:r>
            <a:r>
              <a:rPr lang="en-IN" sz="1200" dirty="0" smtClean="0">
                <a:solidFill>
                  <a:schemeClr val="dk1"/>
                </a:solidFill>
                <a:latin typeface="Nunito"/>
                <a:ea typeface="Nunito"/>
                <a:cs typeface="Nunito"/>
                <a:sym typeface="Nunito"/>
              </a:rPr>
              <a:t>mentioned</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a:t>
            </a:r>
          </a:p>
          <a:p>
            <a:pPr>
              <a:spcAft>
                <a:spcPts val="1600"/>
              </a:spcAft>
              <a:buClr>
                <a:schemeClr val="dk1"/>
              </a:buClr>
              <a:buSzPts val="1400"/>
            </a:pPr>
            <a:r>
              <a:rPr lang="en-IN" sz="1200" dirty="0" smtClean="0">
                <a:solidFill>
                  <a:schemeClr val="dk1"/>
                </a:solidFill>
                <a:latin typeface="Nunito"/>
                <a:ea typeface="Nunito"/>
                <a:cs typeface="Nunito"/>
                <a:sym typeface="Nunito"/>
              </a:rPr>
              <a:t>2</a:t>
            </a:r>
            <a:r>
              <a:rPr lang="en-IN" sz="1200" dirty="0">
                <a:solidFill>
                  <a:schemeClr val="dk1"/>
                </a:solidFill>
                <a:latin typeface="Nunito"/>
                <a:ea typeface="Nunito"/>
                <a:cs typeface="Nunito"/>
                <a:sym typeface="Nunito"/>
              </a:rPr>
              <a:t>. An FSM with __________</a:t>
            </a:r>
          </a:p>
          <a:p>
            <a:pPr>
              <a:spcAft>
                <a:spcPts val="1600"/>
              </a:spcAft>
              <a:buClr>
                <a:schemeClr val="dk1"/>
              </a:buClr>
              <a:buSzPts val="1400"/>
            </a:pPr>
            <a:r>
              <a:rPr lang="en-IN" sz="1200" dirty="0">
                <a:solidFill>
                  <a:schemeClr val="dk1"/>
                </a:solidFill>
                <a:latin typeface="Nunito"/>
                <a:ea typeface="Nunito"/>
                <a:cs typeface="Nunito"/>
                <a:sym typeface="Nunito"/>
              </a:rPr>
              <a:t>a) M can be transformed to Numeral relabeling its states</a:t>
            </a:r>
          </a:p>
          <a:p>
            <a:pPr>
              <a:spcAft>
                <a:spcPts val="1600"/>
              </a:spcAft>
              <a:buClr>
                <a:schemeClr val="dk1"/>
              </a:buClr>
              <a:buSzPts val="1400"/>
            </a:pPr>
            <a:r>
              <a:rPr lang="en-IN" sz="1200" dirty="0">
                <a:solidFill>
                  <a:schemeClr val="dk1"/>
                </a:solidFill>
                <a:latin typeface="Nunito"/>
                <a:ea typeface="Nunito"/>
                <a:cs typeface="Nunito"/>
                <a:sym typeface="Nunito"/>
              </a:rPr>
              <a:t>b) M can be transformed to N, merely relabeling its edges</a:t>
            </a:r>
          </a:p>
          <a:p>
            <a:pPr>
              <a:spcAft>
                <a:spcPts val="1600"/>
              </a:spcAft>
              <a:buClr>
                <a:schemeClr val="dk1"/>
              </a:buClr>
              <a:buSzPts val="1400"/>
            </a:pPr>
            <a:r>
              <a:rPr lang="en-IN" sz="1200" dirty="0">
                <a:solidFill>
                  <a:schemeClr val="dk1"/>
                </a:solidFill>
                <a:latin typeface="Nunito"/>
                <a:ea typeface="Nunito"/>
                <a:cs typeface="Nunito"/>
                <a:sym typeface="Nunito"/>
              </a:rPr>
              <a:t>c) Both of the mentioned</a:t>
            </a:r>
          </a:p>
          <a:p>
            <a:pPr>
              <a:spcAft>
                <a:spcPts val="1600"/>
              </a:spcAft>
              <a:buClr>
                <a:schemeClr val="dk1"/>
              </a:buClr>
              <a:buSzPts val="1400"/>
            </a:pPr>
            <a:r>
              <a:rPr lang="en-IN" sz="1200" dirty="0">
                <a:solidFill>
                  <a:schemeClr val="dk1"/>
                </a:solidFill>
                <a:latin typeface="Nunito"/>
                <a:ea typeface="Nunito"/>
                <a:cs typeface="Nunito"/>
                <a:sym typeface="Nunito"/>
              </a:rPr>
              <a:t>d) None of the mentioned</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Answer</a:t>
            </a:r>
            <a:r>
              <a:rPr lang="en-IN" sz="1200" dirty="0">
                <a:solidFill>
                  <a:schemeClr val="dk1"/>
                </a:solidFill>
                <a:latin typeface="Nunito"/>
                <a:ea typeface="Nunito"/>
                <a:cs typeface="Nunito"/>
                <a:sym typeface="Nunito"/>
              </a:rPr>
              <a:t>: </a:t>
            </a:r>
            <a:r>
              <a:rPr lang="en-IN" sz="1200" dirty="0" smtClean="0">
                <a:solidFill>
                  <a:schemeClr val="dk1"/>
                </a:solidFill>
                <a:latin typeface="Nunito"/>
                <a:ea typeface="Nunito"/>
                <a:cs typeface="Nunito"/>
                <a:sym typeface="Nunito"/>
              </a:rPr>
              <a:t>c</a:t>
            </a: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599483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7207731" y="0"/>
            <a:ext cx="825925" cy="772886"/>
          </a:xfrm>
          <a:prstGeom prst="rect">
            <a:avLst/>
          </a:prstGeom>
        </p:spPr>
      </p:pic>
      <p:sp>
        <p:nvSpPr>
          <p:cNvPr id="2" name="TextBox 1"/>
          <p:cNvSpPr txBox="1"/>
          <p:nvPr/>
        </p:nvSpPr>
        <p:spPr>
          <a:xfrm>
            <a:off x="164675" y="0"/>
            <a:ext cx="8287966" cy="527323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000" dirty="0" smtClean="0">
                <a:solidFill>
                  <a:schemeClr val="dk1"/>
                </a:solidFill>
                <a:latin typeface="Nunito"/>
                <a:ea typeface="Nunito"/>
                <a:cs typeface="Nunito"/>
                <a:sym typeface="Nunito"/>
              </a:rPr>
              <a:t>3</a:t>
            </a:r>
            <a:r>
              <a:rPr lang="en-IN" sz="1000" dirty="0">
                <a:solidFill>
                  <a:schemeClr val="dk1"/>
                </a:solidFill>
                <a:latin typeface="Nunito"/>
                <a:ea typeface="Nunito"/>
                <a:cs typeface="Nunito"/>
                <a:sym typeface="Nunito"/>
              </a:rPr>
              <a:t>. Which of the following statement is correct?</a:t>
            </a:r>
          </a:p>
          <a:p>
            <a:pPr>
              <a:spcAft>
                <a:spcPts val="1600"/>
              </a:spcAft>
              <a:buClr>
                <a:schemeClr val="dk1"/>
              </a:buClr>
              <a:buSzPts val="1400"/>
            </a:pPr>
            <a:r>
              <a:rPr lang="en-IN" sz="1000" dirty="0">
                <a:solidFill>
                  <a:schemeClr val="dk1"/>
                </a:solidFill>
                <a:latin typeface="Nunito"/>
                <a:ea typeface="Nunito"/>
                <a:cs typeface="Nunito"/>
                <a:sym typeface="Nunito"/>
              </a:rPr>
              <a:t>a) A Context free language can be accepted by a deterministic PDA</a:t>
            </a:r>
          </a:p>
          <a:p>
            <a:pPr>
              <a:spcAft>
                <a:spcPts val="1600"/>
              </a:spcAft>
              <a:buClr>
                <a:schemeClr val="dk1"/>
              </a:buClr>
              <a:buSzPts val="1400"/>
            </a:pPr>
            <a:r>
              <a:rPr lang="en-IN" sz="1000" dirty="0">
                <a:solidFill>
                  <a:schemeClr val="dk1"/>
                </a:solidFill>
                <a:latin typeface="Nunito"/>
                <a:ea typeface="Nunito"/>
                <a:cs typeface="Nunito"/>
                <a:sym typeface="Nunito"/>
              </a:rPr>
              <a:t>b) union of 2 CFLs is context free</a:t>
            </a:r>
          </a:p>
          <a:p>
            <a:pPr>
              <a:spcAft>
                <a:spcPts val="1600"/>
              </a:spcAft>
              <a:buClr>
                <a:schemeClr val="dk1"/>
              </a:buClr>
              <a:buSzPts val="1400"/>
            </a:pPr>
            <a:r>
              <a:rPr lang="en-IN" sz="1000" dirty="0">
                <a:solidFill>
                  <a:schemeClr val="dk1"/>
                </a:solidFill>
                <a:latin typeface="Nunito"/>
                <a:ea typeface="Nunito"/>
                <a:cs typeface="Nunito"/>
                <a:sym typeface="Nunito"/>
              </a:rPr>
              <a:t>c) The intersection of two CFLs is context free</a:t>
            </a:r>
          </a:p>
          <a:p>
            <a:pPr>
              <a:spcAft>
                <a:spcPts val="1600"/>
              </a:spcAft>
              <a:buClr>
                <a:schemeClr val="dk1"/>
              </a:buClr>
              <a:buSzPts val="1400"/>
            </a:pPr>
            <a:r>
              <a:rPr lang="en-IN" sz="1000" dirty="0">
                <a:solidFill>
                  <a:schemeClr val="dk1"/>
                </a:solidFill>
                <a:latin typeface="Nunito"/>
                <a:ea typeface="Nunito"/>
                <a:cs typeface="Nunito"/>
                <a:sym typeface="Nunito"/>
              </a:rPr>
              <a:t>d) The complement of CFLs is context </a:t>
            </a:r>
            <a:r>
              <a:rPr lang="en-IN" sz="1000" dirty="0" smtClean="0">
                <a:solidFill>
                  <a:schemeClr val="dk1"/>
                </a:solidFill>
                <a:latin typeface="Nunito"/>
                <a:ea typeface="Nunito"/>
                <a:cs typeface="Nunito"/>
                <a:sym typeface="Nunito"/>
              </a:rPr>
              <a:t>free</a:t>
            </a:r>
            <a:endParaRPr lang="en-IN" sz="10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000" dirty="0">
                <a:solidFill>
                  <a:schemeClr val="dk1"/>
                </a:solidFill>
                <a:latin typeface="Nunito"/>
                <a:ea typeface="Nunito"/>
                <a:cs typeface="Nunito"/>
                <a:sym typeface="Nunito"/>
              </a:rPr>
              <a:t>Answer: </a:t>
            </a:r>
            <a:r>
              <a:rPr lang="en-IN" sz="1000" dirty="0" smtClean="0">
                <a:solidFill>
                  <a:schemeClr val="dk1"/>
                </a:solidFill>
                <a:latin typeface="Nunito"/>
                <a:ea typeface="Nunito"/>
                <a:cs typeface="Nunito"/>
                <a:sym typeface="Nunito"/>
              </a:rPr>
              <a:t>b</a:t>
            </a:r>
            <a:endParaRPr lang="en-IN" sz="10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000" dirty="0">
                <a:solidFill>
                  <a:schemeClr val="dk1"/>
                </a:solidFill>
                <a:latin typeface="Nunito"/>
                <a:ea typeface="Nunito"/>
                <a:cs typeface="Nunito"/>
                <a:sym typeface="Nunito"/>
              </a:rPr>
              <a:t>4. Consider the following two statements</a:t>
            </a:r>
            <a:r>
              <a:rPr lang="en-IN" sz="1000" dirty="0" smtClean="0">
                <a:solidFill>
                  <a:schemeClr val="dk1"/>
                </a:solidFill>
                <a:latin typeface="Nunito"/>
                <a:ea typeface="Nunito"/>
                <a:cs typeface="Nunito"/>
                <a:sym typeface="Nunito"/>
              </a:rPr>
              <a:t>.</a:t>
            </a:r>
            <a:endParaRPr lang="en-IN" sz="1000" dirty="0">
              <a:solidFill>
                <a:schemeClr val="dk1"/>
              </a:solidFill>
              <a:latin typeface="Nunito"/>
              <a:ea typeface="Nunito"/>
              <a:cs typeface="Nunito"/>
              <a:sym typeface="Nunito"/>
            </a:endParaRPr>
          </a:p>
          <a:p>
            <a:pPr>
              <a:spcAft>
                <a:spcPts val="1600"/>
              </a:spcAft>
              <a:buClr>
                <a:schemeClr val="dk1"/>
              </a:buClr>
              <a:buSzPts val="1400"/>
            </a:pPr>
            <a:r>
              <a:rPr lang="en-IN" sz="1000" dirty="0">
                <a:solidFill>
                  <a:schemeClr val="dk1"/>
                </a:solidFill>
                <a:latin typeface="Nunito"/>
                <a:ea typeface="Nunito"/>
                <a:cs typeface="Nunito"/>
                <a:sym typeface="Nunito"/>
              </a:rPr>
              <a:t>S1: { 02n |n &gt;= l} is a regu1ar language</a:t>
            </a:r>
          </a:p>
          <a:p>
            <a:pPr>
              <a:spcAft>
                <a:spcPts val="1600"/>
              </a:spcAft>
              <a:buClr>
                <a:schemeClr val="dk1"/>
              </a:buClr>
              <a:buSzPts val="1400"/>
            </a:pPr>
            <a:r>
              <a:rPr lang="en-IN" sz="1000" dirty="0">
                <a:solidFill>
                  <a:schemeClr val="dk1"/>
                </a:solidFill>
                <a:latin typeface="Nunito"/>
                <a:ea typeface="Nunito"/>
                <a:cs typeface="Nunito"/>
                <a:sym typeface="Nunito"/>
              </a:rPr>
              <a:t>S2: { 0m 0n 0(</a:t>
            </a:r>
            <a:r>
              <a:rPr lang="en-IN" sz="1000" dirty="0" err="1">
                <a:solidFill>
                  <a:schemeClr val="dk1"/>
                </a:solidFill>
                <a:latin typeface="Nunito"/>
                <a:ea typeface="Nunito"/>
                <a:cs typeface="Nunito"/>
                <a:sym typeface="Nunito"/>
              </a:rPr>
              <a:t>m+n</a:t>
            </a:r>
            <a:r>
              <a:rPr lang="en-IN" sz="1000" dirty="0">
                <a:solidFill>
                  <a:schemeClr val="dk1"/>
                </a:solidFill>
                <a:latin typeface="Nunito"/>
                <a:ea typeface="Nunito"/>
                <a:cs typeface="Nunito"/>
                <a:sym typeface="Nunito"/>
              </a:rPr>
              <a:t>) l m &gt;= 1 and n &gt;= 2} is a regu1ar language</a:t>
            </a:r>
          </a:p>
          <a:p>
            <a:pPr>
              <a:spcAft>
                <a:spcPts val="1600"/>
              </a:spcAft>
              <a:buClr>
                <a:schemeClr val="dk1"/>
              </a:buClr>
              <a:buSzPts val="1400"/>
            </a:pPr>
            <a:r>
              <a:rPr lang="en-IN" sz="1000" dirty="0">
                <a:solidFill>
                  <a:schemeClr val="dk1"/>
                </a:solidFill>
                <a:latin typeface="Nunito"/>
                <a:ea typeface="Nunito"/>
                <a:cs typeface="Nunito"/>
                <a:sym typeface="Nunito"/>
              </a:rPr>
              <a:t>Which of the following is true?</a:t>
            </a:r>
          </a:p>
          <a:p>
            <a:pPr>
              <a:spcAft>
                <a:spcPts val="1600"/>
              </a:spcAft>
              <a:buClr>
                <a:schemeClr val="dk1"/>
              </a:buClr>
              <a:buSzPts val="1400"/>
            </a:pPr>
            <a:r>
              <a:rPr lang="en-IN" sz="1000" dirty="0">
                <a:solidFill>
                  <a:schemeClr val="dk1"/>
                </a:solidFill>
                <a:latin typeface="Nunito"/>
                <a:ea typeface="Nunito"/>
                <a:cs typeface="Nunito"/>
                <a:sym typeface="Nunito"/>
              </a:rPr>
              <a:t>a) Only S1 is correct</a:t>
            </a:r>
          </a:p>
          <a:p>
            <a:pPr>
              <a:spcAft>
                <a:spcPts val="1600"/>
              </a:spcAft>
              <a:buClr>
                <a:schemeClr val="dk1"/>
              </a:buClr>
              <a:buSzPts val="1400"/>
            </a:pPr>
            <a:r>
              <a:rPr lang="en-IN" sz="1000" dirty="0">
                <a:solidFill>
                  <a:schemeClr val="dk1"/>
                </a:solidFill>
                <a:latin typeface="Nunito"/>
                <a:ea typeface="Nunito"/>
                <a:cs typeface="Nunito"/>
                <a:sym typeface="Nunito"/>
              </a:rPr>
              <a:t>b) Only S2 is correct</a:t>
            </a:r>
          </a:p>
          <a:p>
            <a:pPr>
              <a:spcAft>
                <a:spcPts val="1600"/>
              </a:spcAft>
              <a:buClr>
                <a:schemeClr val="dk1"/>
              </a:buClr>
              <a:buSzPts val="1400"/>
            </a:pPr>
            <a:r>
              <a:rPr lang="en-IN" sz="1000" dirty="0">
                <a:solidFill>
                  <a:schemeClr val="dk1"/>
                </a:solidFill>
                <a:latin typeface="Nunito"/>
                <a:ea typeface="Nunito"/>
                <a:cs typeface="Nunito"/>
                <a:sym typeface="Nunito"/>
              </a:rPr>
              <a:t>c) Both S1 and S2 are correct</a:t>
            </a:r>
          </a:p>
          <a:p>
            <a:pPr>
              <a:spcAft>
                <a:spcPts val="1600"/>
              </a:spcAft>
              <a:buClr>
                <a:schemeClr val="dk1"/>
              </a:buClr>
              <a:buSzPts val="1400"/>
            </a:pPr>
            <a:r>
              <a:rPr lang="en-IN" sz="1000" dirty="0">
                <a:solidFill>
                  <a:schemeClr val="dk1"/>
                </a:solidFill>
                <a:latin typeface="Nunito"/>
                <a:ea typeface="Nunito"/>
                <a:cs typeface="Nunito"/>
                <a:sym typeface="Nunito"/>
              </a:rPr>
              <a:t>d) None of S1 and S2 is </a:t>
            </a:r>
            <a:r>
              <a:rPr lang="en-IN" sz="1000" dirty="0" smtClean="0">
                <a:solidFill>
                  <a:schemeClr val="dk1"/>
                </a:solidFill>
                <a:latin typeface="Nunito"/>
                <a:ea typeface="Nunito"/>
                <a:cs typeface="Nunito"/>
                <a:sym typeface="Nunito"/>
              </a:rPr>
              <a:t>correct</a:t>
            </a:r>
            <a:endParaRPr lang="en-IN" sz="1000" dirty="0">
              <a:solidFill>
                <a:schemeClr val="dk1"/>
              </a:solidFill>
              <a:latin typeface="Nunito"/>
              <a:ea typeface="Nunito"/>
              <a:cs typeface="Nunito"/>
              <a:sym typeface="Nunito"/>
            </a:endParaRPr>
          </a:p>
          <a:p>
            <a:pPr>
              <a:spcAft>
                <a:spcPts val="1600"/>
              </a:spcAft>
              <a:buClr>
                <a:schemeClr val="dk1"/>
              </a:buClr>
              <a:buSzPts val="1400"/>
            </a:pPr>
            <a:r>
              <a:rPr lang="en-IN" sz="1000" dirty="0" smtClean="0">
                <a:solidFill>
                  <a:schemeClr val="dk1"/>
                </a:solidFill>
                <a:latin typeface="Nunito"/>
                <a:ea typeface="Nunito"/>
                <a:cs typeface="Nunito"/>
                <a:sym typeface="Nunito"/>
              </a:rPr>
              <a:t>Answer</a:t>
            </a:r>
            <a:r>
              <a:rPr lang="en-IN" sz="1000" dirty="0">
                <a:solidFill>
                  <a:schemeClr val="dk1"/>
                </a:solidFill>
                <a:latin typeface="Nunito"/>
                <a:ea typeface="Nunito"/>
                <a:cs typeface="Nunito"/>
                <a:sym typeface="Nunito"/>
              </a:rPr>
              <a:t>: </a:t>
            </a:r>
            <a:r>
              <a:rPr lang="en-IN" sz="1000" dirty="0" smtClean="0">
                <a:solidFill>
                  <a:schemeClr val="dk1"/>
                </a:solidFill>
                <a:latin typeface="Nunito"/>
                <a:ea typeface="Nunito"/>
                <a:cs typeface="Nunito"/>
                <a:sym typeface="Nunito"/>
              </a:rPr>
              <a:t>c</a:t>
            </a:r>
            <a:endParaRPr lang="en-IN" sz="10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3817712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5. Which of the following pairs of regular expressions are equivalent?</a:t>
            </a:r>
          </a:p>
          <a:p>
            <a:pPr>
              <a:spcAft>
                <a:spcPts val="1600"/>
              </a:spcAft>
              <a:buClr>
                <a:schemeClr val="dk1"/>
              </a:buClr>
              <a:buSzPts val="1400"/>
            </a:pPr>
            <a:r>
              <a:rPr lang="en-IN" sz="1200" dirty="0">
                <a:solidFill>
                  <a:schemeClr val="dk1"/>
                </a:solidFill>
                <a:latin typeface="Nunito"/>
                <a:ea typeface="Nunito"/>
                <a:cs typeface="Nunito"/>
                <a:sym typeface="Nunito"/>
              </a:rPr>
              <a:t>a) 1(01)* and (10)*1</a:t>
            </a:r>
          </a:p>
          <a:p>
            <a:pPr>
              <a:spcAft>
                <a:spcPts val="1600"/>
              </a:spcAft>
              <a:buClr>
                <a:schemeClr val="dk1"/>
              </a:buClr>
              <a:buSzPts val="1400"/>
            </a:pPr>
            <a:r>
              <a:rPr lang="en-IN" sz="1200" dirty="0">
                <a:solidFill>
                  <a:schemeClr val="dk1"/>
                </a:solidFill>
                <a:latin typeface="Nunito"/>
                <a:ea typeface="Nunito"/>
                <a:cs typeface="Nunito"/>
                <a:sym typeface="Nunito"/>
              </a:rPr>
              <a:t>b) x (xx)* and (xx)*x</a:t>
            </a:r>
          </a:p>
          <a:p>
            <a:pPr>
              <a:spcAft>
                <a:spcPts val="1600"/>
              </a:spcAft>
              <a:buClr>
                <a:schemeClr val="dk1"/>
              </a:buClr>
              <a:buSzPts val="1400"/>
            </a:pPr>
            <a:r>
              <a:rPr lang="en-IN" sz="1200" dirty="0">
                <a:solidFill>
                  <a:schemeClr val="dk1"/>
                </a:solidFill>
                <a:latin typeface="Nunito"/>
                <a:ea typeface="Nunito"/>
                <a:cs typeface="Nunito"/>
                <a:sym typeface="Nunito"/>
              </a:rPr>
              <a:t>c) x+ and x+ x(*+)</a:t>
            </a:r>
          </a:p>
          <a:p>
            <a:pPr>
              <a:spcAft>
                <a:spcPts val="1600"/>
              </a:spcAft>
              <a:buClr>
                <a:schemeClr val="dk1"/>
              </a:buClr>
              <a:buSzPts val="1400"/>
            </a:pPr>
            <a:r>
              <a:rPr lang="en-IN" sz="1200" dirty="0">
                <a:solidFill>
                  <a:schemeClr val="dk1"/>
                </a:solidFill>
                <a:latin typeface="Nunito"/>
                <a:ea typeface="Nunito"/>
                <a:cs typeface="Nunito"/>
                <a:sym typeface="Nunito"/>
              </a:rPr>
              <a:t>d) All of the </a:t>
            </a:r>
            <a:r>
              <a:rPr lang="en-IN" sz="1200" dirty="0" smtClean="0">
                <a:solidFill>
                  <a:schemeClr val="dk1"/>
                </a:solidFill>
                <a:latin typeface="Nunito"/>
                <a:ea typeface="Nunito"/>
                <a:cs typeface="Nunito"/>
                <a:sym typeface="Nunito"/>
              </a:rPr>
              <a:t>mentioned</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a:t>
            </a:r>
            <a:r>
              <a:rPr lang="en-IN" sz="1200" dirty="0" smtClean="0">
                <a:solidFill>
                  <a:schemeClr val="dk1"/>
                </a:solidFill>
                <a:latin typeface="Nunito"/>
                <a:ea typeface="Nunito"/>
                <a:cs typeface="Nunito"/>
                <a:sym typeface="Nunito"/>
              </a:rPr>
              <a:t>d</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6. Given a NFA with N states, the maximum number of states in an equivalent minimized DFA is at least.</a:t>
            </a:r>
          </a:p>
          <a:p>
            <a:pPr>
              <a:spcAft>
                <a:spcPts val="1600"/>
              </a:spcAft>
              <a:buClr>
                <a:schemeClr val="dk1"/>
              </a:buClr>
              <a:buSzPts val="1400"/>
            </a:pPr>
            <a:r>
              <a:rPr lang="en-IN" sz="1200" dirty="0">
                <a:solidFill>
                  <a:schemeClr val="dk1"/>
                </a:solidFill>
                <a:latin typeface="Nunito"/>
                <a:ea typeface="Nunito"/>
                <a:cs typeface="Nunito"/>
                <a:sym typeface="Nunito"/>
              </a:rPr>
              <a:t>a) N2</a:t>
            </a:r>
          </a:p>
          <a:p>
            <a:pPr>
              <a:spcAft>
                <a:spcPts val="1600"/>
              </a:spcAft>
              <a:buClr>
                <a:schemeClr val="dk1"/>
              </a:buClr>
              <a:buSzPts val="1400"/>
            </a:pPr>
            <a:r>
              <a:rPr lang="en-IN" sz="1200" dirty="0">
                <a:solidFill>
                  <a:schemeClr val="dk1"/>
                </a:solidFill>
                <a:latin typeface="Nunito"/>
                <a:ea typeface="Nunito"/>
                <a:cs typeface="Nunito"/>
                <a:sym typeface="Nunito"/>
              </a:rPr>
              <a:t>b) 2N</a:t>
            </a:r>
          </a:p>
          <a:p>
            <a:pPr>
              <a:spcAft>
                <a:spcPts val="1600"/>
              </a:spcAft>
              <a:buClr>
                <a:schemeClr val="dk1"/>
              </a:buClr>
              <a:buSzPts val="1400"/>
            </a:pPr>
            <a:r>
              <a:rPr lang="en-IN" sz="1200" dirty="0">
                <a:solidFill>
                  <a:schemeClr val="dk1"/>
                </a:solidFill>
                <a:latin typeface="Nunito"/>
                <a:ea typeface="Nunito"/>
                <a:cs typeface="Nunito"/>
                <a:sym typeface="Nunito"/>
              </a:rPr>
              <a:t>c) 2N</a:t>
            </a:r>
          </a:p>
          <a:p>
            <a:pPr>
              <a:spcAft>
                <a:spcPts val="1600"/>
              </a:spcAft>
              <a:buClr>
                <a:schemeClr val="dk1"/>
              </a:buClr>
              <a:buSzPts val="1400"/>
            </a:pPr>
            <a:r>
              <a:rPr lang="en-IN" sz="1200" dirty="0">
                <a:solidFill>
                  <a:schemeClr val="dk1"/>
                </a:solidFill>
                <a:latin typeface="Nunito"/>
                <a:ea typeface="Nunito"/>
                <a:cs typeface="Nunito"/>
                <a:sym typeface="Nunito"/>
              </a:rPr>
              <a:t>d) N</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a:t>
            </a:r>
            <a:r>
              <a:rPr lang="en-IN" sz="1200" dirty="0" smtClean="0">
                <a:solidFill>
                  <a:schemeClr val="dk1"/>
                </a:solidFill>
                <a:latin typeface="Nunito"/>
                <a:ea typeface="Nunito"/>
                <a:cs typeface="Nunito"/>
                <a:sym typeface="Nunito"/>
              </a:rPr>
              <a:t>b</a:t>
            </a: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1632198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7. Let L denotes the language generated by the grammar S – OSO/00. Which of the following is true?</a:t>
            </a:r>
          </a:p>
          <a:p>
            <a:pPr>
              <a:spcAft>
                <a:spcPts val="1600"/>
              </a:spcAft>
              <a:buClr>
                <a:schemeClr val="dk1"/>
              </a:buClr>
              <a:buSzPts val="1400"/>
            </a:pPr>
            <a:r>
              <a:rPr lang="en-IN" sz="1200" dirty="0">
                <a:solidFill>
                  <a:schemeClr val="dk1"/>
                </a:solidFill>
                <a:latin typeface="Nunito"/>
                <a:ea typeface="Nunito"/>
                <a:cs typeface="Nunito"/>
                <a:sym typeface="Nunito"/>
              </a:rPr>
              <a:t>a) L = O</a:t>
            </a:r>
          </a:p>
          <a:p>
            <a:pPr>
              <a:spcAft>
                <a:spcPts val="1600"/>
              </a:spcAft>
              <a:buClr>
                <a:schemeClr val="dk1"/>
              </a:buClr>
              <a:buSzPts val="1400"/>
            </a:pPr>
            <a:r>
              <a:rPr lang="en-IN" sz="1200" dirty="0">
                <a:solidFill>
                  <a:schemeClr val="dk1"/>
                </a:solidFill>
                <a:latin typeface="Nunito"/>
                <a:ea typeface="Nunito"/>
                <a:cs typeface="Nunito"/>
                <a:sym typeface="Nunito"/>
              </a:rPr>
              <a:t>b) L is regular but not O</a:t>
            </a:r>
          </a:p>
          <a:p>
            <a:pPr>
              <a:spcAft>
                <a:spcPts val="1600"/>
              </a:spcAft>
              <a:buClr>
                <a:schemeClr val="dk1"/>
              </a:buClr>
              <a:buSzPts val="1400"/>
            </a:pPr>
            <a:r>
              <a:rPr lang="en-IN" sz="1200" dirty="0">
                <a:solidFill>
                  <a:schemeClr val="dk1"/>
                </a:solidFill>
                <a:latin typeface="Nunito"/>
                <a:ea typeface="Nunito"/>
                <a:cs typeface="Nunito"/>
                <a:sym typeface="Nunito"/>
              </a:rPr>
              <a:t>c) L is context free but not regular</a:t>
            </a:r>
          </a:p>
          <a:p>
            <a:pPr>
              <a:spcAft>
                <a:spcPts val="1600"/>
              </a:spcAft>
              <a:buClr>
                <a:schemeClr val="dk1"/>
              </a:buClr>
              <a:buSzPts val="1400"/>
            </a:pPr>
            <a:r>
              <a:rPr lang="en-IN" sz="1200" dirty="0">
                <a:solidFill>
                  <a:schemeClr val="dk1"/>
                </a:solidFill>
                <a:latin typeface="Nunito"/>
                <a:ea typeface="Nunito"/>
                <a:cs typeface="Nunito"/>
                <a:sym typeface="Nunito"/>
              </a:rPr>
              <a:t>d) L is not context </a:t>
            </a:r>
            <a:r>
              <a:rPr lang="en-IN" sz="1200" dirty="0" smtClean="0">
                <a:solidFill>
                  <a:schemeClr val="dk1"/>
                </a:solidFill>
                <a:latin typeface="Nunito"/>
                <a:ea typeface="Nunito"/>
                <a:cs typeface="Nunito"/>
                <a:sym typeface="Nunito"/>
              </a:rPr>
              <a:t>free</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8</a:t>
            </a:r>
            <a:r>
              <a:rPr lang="en-IN" sz="1200" dirty="0">
                <a:solidFill>
                  <a:schemeClr val="dk1"/>
                </a:solidFill>
                <a:latin typeface="Nunito"/>
                <a:ea typeface="Nunito"/>
                <a:cs typeface="Nunito"/>
                <a:sym typeface="Nunito"/>
              </a:rPr>
              <a:t>. Which of the following are not regular?</a:t>
            </a:r>
          </a:p>
          <a:p>
            <a:pPr>
              <a:spcAft>
                <a:spcPts val="1600"/>
              </a:spcAft>
              <a:buClr>
                <a:schemeClr val="dk1"/>
              </a:buClr>
              <a:buSzPts val="1400"/>
            </a:pPr>
            <a:r>
              <a:rPr lang="en-IN" sz="1200" dirty="0">
                <a:solidFill>
                  <a:schemeClr val="dk1"/>
                </a:solidFill>
                <a:latin typeface="Nunito"/>
                <a:ea typeface="Nunito"/>
                <a:cs typeface="Nunito"/>
                <a:sym typeface="Nunito"/>
              </a:rPr>
              <a:t>a) String of )’s which has length that is a perfect square</a:t>
            </a:r>
          </a:p>
          <a:p>
            <a:pPr>
              <a:spcAft>
                <a:spcPts val="1600"/>
              </a:spcAft>
              <a:buClr>
                <a:schemeClr val="dk1"/>
              </a:buClr>
              <a:buSzPts val="1400"/>
            </a:pPr>
            <a:r>
              <a:rPr lang="en-IN" sz="1200" dirty="0">
                <a:solidFill>
                  <a:schemeClr val="dk1"/>
                </a:solidFill>
                <a:latin typeface="Nunito"/>
                <a:ea typeface="Nunito"/>
                <a:cs typeface="Nunito"/>
                <a:sym typeface="Nunito"/>
              </a:rPr>
              <a:t>b) Palindromes Consisting of 0’s 1’s</a:t>
            </a:r>
          </a:p>
          <a:p>
            <a:pPr>
              <a:spcAft>
                <a:spcPts val="1600"/>
              </a:spcAft>
              <a:buClr>
                <a:schemeClr val="dk1"/>
              </a:buClr>
              <a:buSzPts val="1400"/>
            </a:pPr>
            <a:r>
              <a:rPr lang="en-IN" sz="1200" dirty="0">
                <a:solidFill>
                  <a:schemeClr val="dk1"/>
                </a:solidFill>
                <a:latin typeface="Nunito"/>
                <a:ea typeface="Nunito"/>
                <a:cs typeface="Nunito"/>
                <a:sym typeface="Nunito"/>
              </a:rPr>
              <a:t>c) String of 0’s whose length is a prime number</a:t>
            </a:r>
          </a:p>
          <a:p>
            <a:pPr>
              <a:spcAft>
                <a:spcPts val="1600"/>
              </a:spcAft>
              <a:buClr>
                <a:schemeClr val="dk1"/>
              </a:buClr>
              <a:buSzPts val="1400"/>
            </a:pPr>
            <a:r>
              <a:rPr lang="en-IN" sz="1200" dirty="0">
                <a:solidFill>
                  <a:schemeClr val="dk1"/>
                </a:solidFill>
                <a:latin typeface="Nunito"/>
                <a:ea typeface="Nunito"/>
                <a:cs typeface="Nunito"/>
                <a:sym typeface="Nunito"/>
              </a:rPr>
              <a:t>d) All of the </a:t>
            </a:r>
            <a:r>
              <a:rPr lang="en-IN" sz="1200" dirty="0" smtClean="0">
                <a:solidFill>
                  <a:schemeClr val="dk1"/>
                </a:solidFill>
                <a:latin typeface="Nunito"/>
                <a:ea typeface="Nunito"/>
                <a:cs typeface="Nunito"/>
                <a:sym typeface="Nunito"/>
              </a:rPr>
              <a:t>mentioned</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a:t>
            </a:r>
            <a:r>
              <a:rPr lang="en-IN" sz="1200" dirty="0" smtClean="0">
                <a:solidFill>
                  <a:schemeClr val="dk1"/>
                </a:solidFill>
                <a:latin typeface="Nunito"/>
                <a:ea typeface="Nunito"/>
                <a:cs typeface="Nunito"/>
                <a:sym typeface="Nunito"/>
              </a:rPr>
              <a:t>d</a:t>
            </a: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09389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005951"/>
          </a:xfrm>
          <a:prstGeom prst="rect">
            <a:avLst/>
          </a:prstGeom>
          <a:noFill/>
        </p:spPr>
        <p:txBody>
          <a:bodyPr wrap="square" rtlCol="0">
            <a:spAutoFit/>
          </a:bodyPr>
          <a:lstStyle/>
          <a:p>
            <a:pPr>
              <a:spcAft>
                <a:spcPts val="1600"/>
              </a:spcAft>
              <a:buClr>
                <a:schemeClr val="dk1"/>
              </a:buClr>
              <a:buSzPts val="1400"/>
            </a:pPr>
            <a:r>
              <a:rPr lang="en-IN" sz="1200" dirty="0" smtClean="0">
                <a:solidFill>
                  <a:schemeClr val="dk1"/>
                </a:solidFill>
                <a:latin typeface="Nunito"/>
                <a:ea typeface="Nunito"/>
                <a:cs typeface="Nunito"/>
                <a:sym typeface="Nunito"/>
              </a:rPr>
              <a:t> </a:t>
            </a:r>
            <a:r>
              <a:rPr lang="it-IT" sz="1200" b="1" u="sng" dirty="0" smtClean="0">
                <a:solidFill>
                  <a:schemeClr val="dk1"/>
                </a:solidFill>
                <a:latin typeface="Nunito"/>
                <a:ea typeface="Nunito"/>
                <a:cs typeface="Nunito"/>
                <a:sym typeface="Nunito"/>
              </a:rPr>
              <a:t>2</a:t>
            </a:r>
            <a:r>
              <a:rPr lang="it-IT" sz="1200" b="1" u="sng" dirty="0">
                <a:solidFill>
                  <a:schemeClr val="dk1"/>
                </a:solidFill>
                <a:latin typeface="Nunito"/>
                <a:ea typeface="Nunito"/>
                <a:cs typeface="Nunito"/>
                <a:sym typeface="Nunito"/>
              </a:rPr>
              <a:t>. Nondeterministic Finite Automata(NFA) </a:t>
            </a:r>
          </a:p>
          <a:p>
            <a:pPr>
              <a:spcAft>
                <a:spcPts val="1600"/>
              </a:spcAft>
              <a:buClr>
                <a:schemeClr val="dk1"/>
              </a:buClr>
              <a:buSzPts val="1400"/>
            </a:pPr>
            <a:r>
              <a:rPr lang="en-IN" sz="1200" dirty="0">
                <a:solidFill>
                  <a:schemeClr val="dk1"/>
                </a:solidFill>
                <a:latin typeface="Nunito"/>
                <a:ea typeface="Nunito"/>
                <a:cs typeface="Nunito"/>
                <a:sym typeface="Nunito"/>
              </a:rPr>
              <a:t>N</a:t>
            </a:r>
            <a:r>
              <a:rPr lang="en-IN" sz="1200" dirty="0" smtClean="0">
                <a:solidFill>
                  <a:schemeClr val="dk1"/>
                </a:solidFill>
                <a:latin typeface="Nunito"/>
                <a:ea typeface="Nunito"/>
                <a:cs typeface="Nunito"/>
                <a:sym typeface="Nunito"/>
              </a:rPr>
              <a:t>FA </a:t>
            </a:r>
            <a:r>
              <a:rPr lang="en-IN" sz="1200" dirty="0">
                <a:solidFill>
                  <a:schemeClr val="dk1"/>
                </a:solidFill>
                <a:latin typeface="Nunito"/>
                <a:ea typeface="Nunito"/>
                <a:cs typeface="Nunito"/>
                <a:sym typeface="Nunito"/>
              </a:rPr>
              <a:t>consists of 5 tuples {Q, Σ, q, F, δ}. </a:t>
            </a:r>
          </a:p>
          <a:p>
            <a:pPr>
              <a:spcAft>
                <a:spcPts val="1600"/>
              </a:spcAft>
              <a:buClr>
                <a:schemeClr val="dk1"/>
              </a:buClr>
              <a:buSzPts val="1400"/>
            </a:pPr>
            <a:r>
              <a:rPr lang="en-IN" sz="1200" dirty="0">
                <a:solidFill>
                  <a:schemeClr val="dk1"/>
                </a:solidFill>
                <a:latin typeface="Nunito"/>
                <a:ea typeface="Nunito"/>
                <a:cs typeface="Nunito"/>
                <a:sym typeface="Nunito"/>
              </a:rPr>
              <a:t>Q : set of all states.</a:t>
            </a:r>
          </a:p>
          <a:p>
            <a:pPr>
              <a:spcAft>
                <a:spcPts val="1600"/>
              </a:spcAft>
              <a:buClr>
                <a:schemeClr val="dk1"/>
              </a:buClr>
              <a:buSzPts val="1400"/>
            </a:pPr>
            <a:r>
              <a:rPr lang="en-IN" sz="1200" dirty="0">
                <a:solidFill>
                  <a:schemeClr val="dk1"/>
                </a:solidFill>
                <a:latin typeface="Nunito"/>
                <a:ea typeface="Nunito"/>
                <a:cs typeface="Nunito"/>
                <a:sym typeface="Nunito"/>
              </a:rPr>
              <a:t>Σ : set of input symbols. ( Symbols which machine takes as input )</a:t>
            </a:r>
          </a:p>
          <a:p>
            <a:pPr>
              <a:spcAft>
                <a:spcPts val="1600"/>
              </a:spcAft>
              <a:buClr>
                <a:schemeClr val="dk1"/>
              </a:buClr>
              <a:buSzPts val="1400"/>
            </a:pPr>
            <a:r>
              <a:rPr lang="en-IN" sz="1200" dirty="0">
                <a:solidFill>
                  <a:schemeClr val="dk1"/>
                </a:solidFill>
                <a:latin typeface="Nunito"/>
                <a:ea typeface="Nunito"/>
                <a:cs typeface="Nunito"/>
                <a:sym typeface="Nunito"/>
              </a:rPr>
              <a:t>q : Initial state. ( Starting state of a machine )</a:t>
            </a:r>
          </a:p>
          <a:p>
            <a:pPr>
              <a:spcAft>
                <a:spcPts val="1600"/>
              </a:spcAft>
              <a:buClr>
                <a:schemeClr val="dk1"/>
              </a:buClr>
              <a:buSzPts val="1400"/>
            </a:pPr>
            <a:r>
              <a:rPr lang="en-IN" sz="1200" dirty="0">
                <a:solidFill>
                  <a:schemeClr val="dk1"/>
                </a:solidFill>
                <a:latin typeface="Nunito"/>
                <a:ea typeface="Nunito"/>
                <a:cs typeface="Nunito"/>
                <a:sym typeface="Nunito"/>
              </a:rPr>
              <a:t>F : set of final state.</a:t>
            </a:r>
          </a:p>
          <a:p>
            <a:pPr>
              <a:spcAft>
                <a:spcPts val="1600"/>
              </a:spcAft>
              <a:buClr>
                <a:schemeClr val="dk1"/>
              </a:buClr>
              <a:buSzPts val="1400"/>
            </a:pPr>
            <a:r>
              <a:rPr lang="en-IN" sz="1200" dirty="0">
                <a:solidFill>
                  <a:schemeClr val="dk1"/>
                </a:solidFill>
                <a:latin typeface="Nunito"/>
                <a:ea typeface="Nunito"/>
                <a:cs typeface="Nunito"/>
                <a:sym typeface="Nunito"/>
              </a:rPr>
              <a:t>δ : Transition Function, defined as δ : Q X Σ --&gt; Q.</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082571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75001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9. If ∑ = {a, b, c, d, e, f} then number of strings in ∑ of length 4 such that no symbol is used more than once in a string is</a:t>
            </a:r>
          </a:p>
          <a:p>
            <a:pPr>
              <a:spcAft>
                <a:spcPts val="1600"/>
              </a:spcAft>
              <a:buClr>
                <a:schemeClr val="dk1"/>
              </a:buClr>
              <a:buSzPts val="1400"/>
            </a:pPr>
            <a:r>
              <a:rPr lang="en-IN" sz="1200" dirty="0">
                <a:solidFill>
                  <a:schemeClr val="dk1"/>
                </a:solidFill>
                <a:latin typeface="Nunito"/>
                <a:ea typeface="Nunito"/>
                <a:cs typeface="Nunito"/>
                <a:sym typeface="Nunito"/>
              </a:rPr>
              <a:t>a) 35</a:t>
            </a:r>
          </a:p>
          <a:p>
            <a:pPr>
              <a:spcAft>
                <a:spcPts val="1600"/>
              </a:spcAft>
              <a:buClr>
                <a:schemeClr val="dk1"/>
              </a:buClr>
              <a:buSzPts val="1400"/>
            </a:pPr>
            <a:r>
              <a:rPr lang="en-IN" sz="1200" dirty="0">
                <a:solidFill>
                  <a:schemeClr val="dk1"/>
                </a:solidFill>
                <a:latin typeface="Nunito"/>
                <a:ea typeface="Nunito"/>
                <a:cs typeface="Nunito"/>
                <a:sym typeface="Nunito"/>
              </a:rPr>
              <a:t>b) 360</a:t>
            </a:r>
          </a:p>
          <a:p>
            <a:pPr>
              <a:spcAft>
                <a:spcPts val="1600"/>
              </a:spcAft>
              <a:buClr>
                <a:schemeClr val="dk1"/>
              </a:buClr>
              <a:buSzPts val="1400"/>
            </a:pPr>
            <a:r>
              <a:rPr lang="en-IN" sz="1200" dirty="0">
                <a:solidFill>
                  <a:schemeClr val="dk1"/>
                </a:solidFill>
                <a:latin typeface="Nunito"/>
                <a:ea typeface="Nunito"/>
                <a:cs typeface="Nunito"/>
                <a:sym typeface="Nunito"/>
              </a:rPr>
              <a:t>c) 49</a:t>
            </a:r>
          </a:p>
          <a:p>
            <a:pPr>
              <a:spcAft>
                <a:spcPts val="1600"/>
              </a:spcAft>
              <a:buClr>
                <a:schemeClr val="dk1"/>
              </a:buClr>
              <a:buSzPts val="1400"/>
            </a:pPr>
            <a:r>
              <a:rPr lang="en-IN" sz="1200" dirty="0">
                <a:solidFill>
                  <a:schemeClr val="dk1"/>
                </a:solidFill>
                <a:latin typeface="Nunito"/>
                <a:ea typeface="Nunito"/>
                <a:cs typeface="Nunito"/>
                <a:sym typeface="Nunito"/>
              </a:rPr>
              <a:t>d) </a:t>
            </a:r>
            <a:r>
              <a:rPr lang="en-IN" sz="1200" dirty="0" smtClean="0">
                <a:solidFill>
                  <a:schemeClr val="dk1"/>
                </a:solidFill>
                <a:latin typeface="Nunito"/>
                <a:ea typeface="Nunito"/>
                <a:cs typeface="Nunito"/>
                <a:sym typeface="Nunito"/>
              </a:rPr>
              <a:t>720</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10</a:t>
            </a:r>
            <a:r>
              <a:rPr lang="en-IN" sz="1200" dirty="0">
                <a:solidFill>
                  <a:schemeClr val="dk1"/>
                </a:solidFill>
                <a:latin typeface="Nunito"/>
                <a:ea typeface="Nunito"/>
                <a:cs typeface="Nunito"/>
                <a:sym typeface="Nunito"/>
              </a:rPr>
              <a:t>. Which one of the following statement is FALSE?</a:t>
            </a:r>
          </a:p>
          <a:p>
            <a:pPr>
              <a:spcAft>
                <a:spcPts val="1600"/>
              </a:spcAft>
              <a:buClr>
                <a:schemeClr val="dk1"/>
              </a:buClr>
              <a:buSzPts val="1400"/>
            </a:pPr>
            <a:r>
              <a:rPr lang="en-IN" sz="1200" dirty="0">
                <a:solidFill>
                  <a:schemeClr val="dk1"/>
                </a:solidFill>
                <a:latin typeface="Nunito"/>
                <a:ea typeface="Nunito"/>
                <a:cs typeface="Nunito"/>
                <a:sym typeface="Nunito"/>
              </a:rPr>
              <a:t>a) Context-free languages are closed under union</a:t>
            </a:r>
          </a:p>
          <a:p>
            <a:pPr>
              <a:spcAft>
                <a:spcPts val="1600"/>
              </a:spcAft>
              <a:buClr>
                <a:schemeClr val="dk1"/>
              </a:buClr>
              <a:buSzPts val="1400"/>
            </a:pPr>
            <a:r>
              <a:rPr lang="en-IN" sz="1200" dirty="0">
                <a:solidFill>
                  <a:schemeClr val="dk1"/>
                </a:solidFill>
                <a:latin typeface="Nunito"/>
                <a:ea typeface="Nunito"/>
                <a:cs typeface="Nunito"/>
                <a:sym typeface="Nunito"/>
              </a:rPr>
              <a:t>b) Context-free languages are closed under concatenation</a:t>
            </a:r>
          </a:p>
          <a:p>
            <a:pPr>
              <a:spcAft>
                <a:spcPts val="1600"/>
              </a:spcAft>
              <a:buClr>
                <a:schemeClr val="dk1"/>
              </a:buClr>
              <a:buSzPts val="1400"/>
            </a:pPr>
            <a:r>
              <a:rPr lang="en-IN" sz="1200" dirty="0">
                <a:solidFill>
                  <a:schemeClr val="dk1"/>
                </a:solidFill>
                <a:latin typeface="Nunito"/>
                <a:ea typeface="Nunito"/>
                <a:cs typeface="Nunito"/>
                <a:sym typeface="Nunito"/>
              </a:rPr>
              <a:t>c) Context-free languages are closed under intersection</a:t>
            </a:r>
          </a:p>
          <a:p>
            <a:pPr>
              <a:spcAft>
                <a:spcPts val="1600"/>
              </a:spcAft>
              <a:buClr>
                <a:schemeClr val="dk1"/>
              </a:buClr>
              <a:buSzPts val="1400"/>
            </a:pPr>
            <a:r>
              <a:rPr lang="en-IN" sz="1200" dirty="0">
                <a:solidFill>
                  <a:schemeClr val="dk1"/>
                </a:solidFill>
                <a:latin typeface="Nunito"/>
                <a:ea typeface="Nunito"/>
                <a:cs typeface="Nunito"/>
                <a:sym typeface="Nunito"/>
              </a:rPr>
              <a:t>d) Context-free languages are closed under </a:t>
            </a:r>
            <a:r>
              <a:rPr lang="en-IN" sz="1200" dirty="0" err="1">
                <a:solidFill>
                  <a:schemeClr val="dk1"/>
                </a:solidFill>
                <a:latin typeface="Nunito"/>
                <a:ea typeface="Nunito"/>
                <a:cs typeface="Nunito"/>
                <a:sym typeface="Nunito"/>
              </a:rPr>
              <a:t>Kleene</a:t>
            </a:r>
            <a:r>
              <a:rPr lang="en-IN" sz="1200" dirty="0">
                <a:solidFill>
                  <a:schemeClr val="dk1"/>
                </a:solidFill>
                <a:latin typeface="Nunito"/>
                <a:ea typeface="Nunito"/>
                <a:cs typeface="Nunito"/>
                <a:sym typeface="Nunito"/>
              </a:rPr>
              <a:t> </a:t>
            </a:r>
            <a:r>
              <a:rPr lang="en-IN" sz="1200" dirty="0" smtClean="0">
                <a:solidFill>
                  <a:schemeClr val="dk1"/>
                </a:solidFill>
                <a:latin typeface="Nunito"/>
                <a:ea typeface="Nunito"/>
                <a:cs typeface="Nunito"/>
                <a:sym typeface="Nunito"/>
              </a:rPr>
              <a:t>closure</a:t>
            </a:r>
            <a:endParaRPr lang="en-IN" sz="1200" dirty="0">
              <a:solidFill>
                <a:schemeClr val="dk1"/>
              </a:solidFill>
              <a:latin typeface="Nunito"/>
              <a:ea typeface="Nunito"/>
              <a:cs typeface="Nunito"/>
              <a:sym typeface="Nunito"/>
            </a:endParaRP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a:t>
            </a:r>
            <a:r>
              <a:rPr lang="en-IN" sz="1200" dirty="0" smtClean="0">
                <a:solidFill>
                  <a:schemeClr val="dk1"/>
                </a:solidFill>
                <a:latin typeface="Nunito"/>
                <a:ea typeface="Nunito"/>
                <a:cs typeface="Nunito"/>
                <a:sym typeface="Nunito"/>
              </a:rPr>
              <a:t>c</a:t>
            </a: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32805120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11) </a:t>
            </a:r>
            <a:r>
              <a:rPr lang="en-IN" sz="1200" dirty="0">
                <a:solidFill>
                  <a:schemeClr val="dk1"/>
                </a:solidFill>
                <a:latin typeface="Nunito"/>
                <a:ea typeface="Nunito"/>
                <a:cs typeface="Nunito"/>
                <a:sym typeface="Nunito"/>
              </a:rPr>
              <a:t>Users write the programs in which language?</a:t>
            </a:r>
          </a:p>
          <a:p>
            <a:pPr>
              <a:spcAft>
                <a:spcPts val="1600"/>
              </a:spcAft>
              <a:buClr>
                <a:schemeClr val="dk1"/>
              </a:buClr>
              <a:buSzPts val="1400"/>
            </a:pPr>
            <a:r>
              <a:rPr lang="en-IN" sz="1200" dirty="0" smtClean="0">
                <a:solidFill>
                  <a:schemeClr val="dk1"/>
                </a:solidFill>
                <a:latin typeface="Nunito"/>
                <a:ea typeface="Nunito"/>
                <a:cs typeface="Nunito"/>
                <a:sym typeface="Nunito"/>
              </a:rPr>
              <a:t>a) Low-level </a:t>
            </a:r>
            <a:r>
              <a:rPr lang="en-IN" sz="1200" dirty="0">
                <a:solidFill>
                  <a:schemeClr val="dk1"/>
                </a:solidFill>
                <a:latin typeface="Nunito"/>
                <a:ea typeface="Nunito"/>
                <a:cs typeface="Nunito"/>
                <a:sym typeface="Nunito"/>
              </a:rPr>
              <a:t>Language</a:t>
            </a:r>
          </a:p>
          <a:p>
            <a:pPr>
              <a:spcAft>
                <a:spcPts val="1600"/>
              </a:spcAft>
              <a:buClr>
                <a:schemeClr val="dk1"/>
              </a:buClr>
              <a:buSzPts val="1400"/>
            </a:pPr>
            <a:r>
              <a:rPr lang="en-IN" sz="1200" dirty="0" smtClean="0">
                <a:solidFill>
                  <a:schemeClr val="dk1"/>
                </a:solidFill>
                <a:latin typeface="Nunito"/>
                <a:ea typeface="Nunito"/>
                <a:cs typeface="Nunito"/>
                <a:sym typeface="Nunito"/>
              </a:rPr>
              <a:t>b) High-Level </a:t>
            </a:r>
            <a:r>
              <a:rPr lang="en-IN" sz="1200" dirty="0">
                <a:solidFill>
                  <a:schemeClr val="dk1"/>
                </a:solidFill>
                <a:latin typeface="Nunito"/>
                <a:ea typeface="Nunito"/>
                <a:cs typeface="Nunito"/>
                <a:sym typeface="Nunito"/>
              </a:rPr>
              <a:t>Language</a:t>
            </a:r>
          </a:p>
          <a:p>
            <a:pPr>
              <a:spcAft>
                <a:spcPts val="1600"/>
              </a:spcAft>
              <a:buClr>
                <a:schemeClr val="dk1"/>
              </a:buClr>
              <a:buSzPts val="1400"/>
            </a:pPr>
            <a:r>
              <a:rPr lang="en-IN" sz="1200" dirty="0" smtClean="0">
                <a:solidFill>
                  <a:schemeClr val="dk1"/>
                </a:solidFill>
                <a:latin typeface="Nunito"/>
                <a:ea typeface="Nunito"/>
                <a:cs typeface="Nunito"/>
                <a:sym typeface="Nunito"/>
              </a:rPr>
              <a:t>c) Decimal-Format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Middle-Level Language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 High-Level </a:t>
            </a:r>
            <a:r>
              <a:rPr lang="en-IN" sz="1200" dirty="0" smtClean="0">
                <a:solidFill>
                  <a:schemeClr val="dk1"/>
                </a:solidFill>
                <a:latin typeface="Nunito"/>
                <a:ea typeface="Nunito"/>
                <a:cs typeface="Nunito"/>
                <a:sym typeface="Nunito"/>
              </a:rPr>
              <a:t>Language</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12</a:t>
            </a:r>
            <a:r>
              <a:rPr lang="en-IN" sz="1200" dirty="0">
                <a:solidFill>
                  <a:schemeClr val="dk1"/>
                </a:solidFill>
                <a:latin typeface="Nunito"/>
                <a:ea typeface="Nunito"/>
                <a:cs typeface="Nunito"/>
                <a:sym typeface="Nunito"/>
              </a:rPr>
              <a:t>) Which computer program accepts the high-level language and converts it into assembly language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Interpreter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Linker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Assembler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Compiler</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Answer-d. Compiler</a:t>
            </a:r>
          </a:p>
        </p:txBody>
      </p:sp>
    </p:spTree>
    <p:extLst>
      <p:ext uri="{BB962C8B-B14F-4D97-AF65-F5344CB8AC3E}">
        <p14:creationId xmlns:p14="http://schemas.microsoft.com/office/powerpoint/2010/main" val="864251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13</a:t>
            </a:r>
            <a:r>
              <a:rPr lang="en-IN" sz="1200" dirty="0">
                <a:solidFill>
                  <a:schemeClr val="dk1"/>
                </a:solidFill>
                <a:latin typeface="Nunito"/>
                <a:ea typeface="Nunito"/>
                <a:cs typeface="Nunito"/>
                <a:sym typeface="Nunito"/>
              </a:rPr>
              <a:t>) Does the compiler program translate the whole source code in one step</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No</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Depends </a:t>
            </a:r>
            <a:r>
              <a:rPr lang="en-IN" sz="1200" dirty="0">
                <a:solidFill>
                  <a:schemeClr val="dk1"/>
                </a:solidFill>
                <a:latin typeface="Nunito"/>
                <a:ea typeface="Nunito"/>
                <a:cs typeface="Nunito"/>
                <a:sym typeface="Nunito"/>
              </a:rPr>
              <a:t>on the Compiler</a:t>
            </a:r>
          </a:p>
          <a:p>
            <a:pPr>
              <a:spcAft>
                <a:spcPts val="1600"/>
              </a:spcAft>
              <a:buClr>
                <a:schemeClr val="dk1"/>
              </a:buClr>
              <a:buSzPts val="1400"/>
            </a:pPr>
            <a:r>
              <a:rPr lang="en-IN" sz="1200" dirty="0" smtClean="0">
                <a:solidFill>
                  <a:schemeClr val="dk1"/>
                </a:solidFill>
                <a:latin typeface="Nunito"/>
                <a:ea typeface="Nunito"/>
                <a:cs typeface="Nunito"/>
                <a:sym typeface="Nunito"/>
              </a:rPr>
              <a:t>c) Don't </a:t>
            </a:r>
            <a:r>
              <a:rPr lang="en-IN" sz="1200" dirty="0">
                <a:solidFill>
                  <a:schemeClr val="dk1"/>
                </a:solidFill>
                <a:latin typeface="Nunito"/>
                <a:ea typeface="Nunito"/>
                <a:cs typeface="Nunito"/>
                <a:sym typeface="Nunito"/>
              </a:rPr>
              <a:t>Know</a:t>
            </a:r>
          </a:p>
          <a:p>
            <a:pPr>
              <a:spcAft>
                <a:spcPts val="1600"/>
              </a:spcAft>
              <a:buClr>
                <a:schemeClr val="dk1"/>
              </a:buClr>
              <a:buSzPts val="1400"/>
            </a:pPr>
            <a:r>
              <a:rPr lang="en-IN" sz="1200" dirty="0" smtClean="0">
                <a:solidFill>
                  <a:schemeClr val="dk1"/>
                </a:solidFill>
                <a:latin typeface="Nunito"/>
                <a:ea typeface="Nunito"/>
                <a:cs typeface="Nunito"/>
                <a:sym typeface="Nunito"/>
              </a:rPr>
              <a:t>d) Yes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Answer-d. </a:t>
            </a:r>
            <a:r>
              <a:rPr lang="en-IN" sz="1200" dirty="0" smtClean="0">
                <a:solidFill>
                  <a:schemeClr val="dk1"/>
                </a:solidFill>
                <a:latin typeface="Nunito"/>
                <a:ea typeface="Nunito"/>
                <a:cs typeface="Nunito"/>
                <a:sym typeface="Nunito"/>
              </a:rPr>
              <a:t>Yes</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14</a:t>
            </a:r>
            <a:r>
              <a:rPr lang="en-IN" sz="1200" dirty="0">
                <a:solidFill>
                  <a:schemeClr val="dk1"/>
                </a:solidFill>
                <a:latin typeface="Nunito"/>
                <a:ea typeface="Nunito"/>
                <a:cs typeface="Nunito"/>
                <a:sym typeface="Nunito"/>
              </a:rPr>
              <a:t>) Which of the following file is an output of the assembler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Program </a:t>
            </a:r>
            <a:r>
              <a:rPr lang="en-IN" sz="1200" dirty="0">
                <a:solidFill>
                  <a:schemeClr val="dk1"/>
                </a:solidFill>
                <a:latin typeface="Nunito"/>
                <a:ea typeface="Nunito"/>
                <a:cs typeface="Nunito"/>
                <a:sym typeface="Nunito"/>
              </a:rPr>
              <a:t>file</a:t>
            </a:r>
          </a:p>
          <a:p>
            <a:pPr>
              <a:spcAft>
                <a:spcPts val="1600"/>
              </a:spcAft>
              <a:buClr>
                <a:schemeClr val="dk1"/>
              </a:buClr>
              <a:buSzPts val="1400"/>
            </a:pPr>
            <a:r>
              <a:rPr lang="en-IN" sz="1200" dirty="0" smtClean="0">
                <a:solidFill>
                  <a:schemeClr val="dk1"/>
                </a:solidFill>
                <a:latin typeface="Nunito"/>
                <a:ea typeface="Nunito"/>
                <a:cs typeface="Nunito"/>
                <a:sym typeface="Nunito"/>
              </a:rPr>
              <a:t>b) Object </a:t>
            </a:r>
            <a:r>
              <a:rPr lang="en-IN" sz="1200" dirty="0">
                <a:solidFill>
                  <a:schemeClr val="dk1"/>
                </a:solidFill>
                <a:latin typeface="Nunito"/>
                <a:ea typeface="Nunito"/>
                <a:cs typeface="Nunito"/>
                <a:sym typeface="Nunito"/>
              </a:rPr>
              <a:t>file</a:t>
            </a:r>
          </a:p>
          <a:p>
            <a:pPr>
              <a:spcAft>
                <a:spcPts val="1600"/>
              </a:spcAft>
              <a:buClr>
                <a:schemeClr val="dk1"/>
              </a:buClr>
              <a:buSzPts val="1400"/>
            </a:pPr>
            <a:r>
              <a:rPr lang="en-IN" sz="1200" dirty="0" smtClean="0">
                <a:solidFill>
                  <a:schemeClr val="dk1"/>
                </a:solidFill>
                <a:latin typeface="Nunito"/>
                <a:ea typeface="Nunito"/>
                <a:cs typeface="Nunito"/>
                <a:sym typeface="Nunito"/>
              </a:rPr>
              <a:t>c) Data </a:t>
            </a:r>
            <a:r>
              <a:rPr lang="en-IN" sz="1200" dirty="0">
                <a:solidFill>
                  <a:schemeClr val="dk1"/>
                </a:solidFill>
                <a:latin typeface="Nunito"/>
                <a:ea typeface="Nunito"/>
                <a:cs typeface="Nunito"/>
                <a:sym typeface="Nunito"/>
              </a:rPr>
              <a:t>File</a:t>
            </a:r>
          </a:p>
          <a:p>
            <a:pPr>
              <a:spcAft>
                <a:spcPts val="1600"/>
              </a:spcAft>
              <a:buClr>
                <a:schemeClr val="dk1"/>
              </a:buClr>
              <a:buSzPts val="1400"/>
            </a:pPr>
            <a:r>
              <a:rPr lang="en-IN" sz="1200" dirty="0" smtClean="0">
                <a:solidFill>
                  <a:schemeClr val="dk1"/>
                </a:solidFill>
                <a:latin typeface="Nunito"/>
                <a:ea typeface="Nunito"/>
                <a:cs typeface="Nunito"/>
                <a:sym typeface="Nunito"/>
              </a:rPr>
              <a:t>d) Task File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Answer-b. Object File</a:t>
            </a:r>
          </a:p>
        </p:txBody>
      </p:sp>
    </p:spTree>
    <p:extLst>
      <p:ext uri="{BB962C8B-B14F-4D97-AF65-F5344CB8AC3E}">
        <p14:creationId xmlns:p14="http://schemas.microsoft.com/office/powerpoint/2010/main" val="2688420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15</a:t>
            </a:r>
            <a:r>
              <a:rPr lang="en-IN" sz="1200" dirty="0">
                <a:solidFill>
                  <a:schemeClr val="dk1"/>
                </a:solidFill>
                <a:latin typeface="Nunito"/>
                <a:ea typeface="Nunito"/>
                <a:cs typeface="Nunito"/>
                <a:sym typeface="Nunito"/>
              </a:rPr>
              <a:t>) Which tool is used for grouping of characters in tokens in the compiler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Parser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Code </a:t>
            </a:r>
            <a:r>
              <a:rPr lang="en-IN" sz="1200" dirty="0">
                <a:solidFill>
                  <a:schemeClr val="dk1"/>
                </a:solidFill>
                <a:latin typeface="Nunito"/>
                <a:ea typeface="Nunito"/>
                <a:cs typeface="Nunito"/>
                <a:sym typeface="Nunito"/>
              </a:rPr>
              <a:t>optimizer</a:t>
            </a:r>
          </a:p>
          <a:p>
            <a:pPr>
              <a:spcAft>
                <a:spcPts val="1600"/>
              </a:spcAft>
              <a:buClr>
                <a:schemeClr val="dk1"/>
              </a:buClr>
              <a:buSzPts val="1400"/>
            </a:pPr>
            <a:r>
              <a:rPr lang="en-IN" sz="1200" dirty="0" smtClean="0">
                <a:solidFill>
                  <a:schemeClr val="dk1"/>
                </a:solidFill>
                <a:latin typeface="Nunito"/>
                <a:ea typeface="Nunito"/>
                <a:cs typeface="Nunito"/>
                <a:sym typeface="Nunito"/>
              </a:rPr>
              <a:t>c) Code </a:t>
            </a:r>
            <a:r>
              <a:rPr lang="en-IN" sz="1200" dirty="0">
                <a:solidFill>
                  <a:schemeClr val="dk1"/>
                </a:solidFill>
                <a:latin typeface="Nunito"/>
                <a:ea typeface="Nunito"/>
                <a:cs typeface="Nunito"/>
                <a:sym typeface="Nunito"/>
              </a:rPr>
              <a:t>generator</a:t>
            </a:r>
          </a:p>
          <a:p>
            <a:pPr>
              <a:spcAft>
                <a:spcPts val="1600"/>
              </a:spcAft>
              <a:buClr>
                <a:schemeClr val="dk1"/>
              </a:buClr>
              <a:buSzPts val="1400"/>
            </a:pPr>
            <a:r>
              <a:rPr lang="en-IN" sz="1200" dirty="0" smtClean="0">
                <a:solidFill>
                  <a:schemeClr val="dk1"/>
                </a:solidFill>
                <a:latin typeface="Nunito"/>
                <a:ea typeface="Nunito"/>
                <a:cs typeface="Nunito"/>
                <a:sym typeface="Nunito"/>
              </a:rPr>
              <a:t>d) Scanner</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Answer-d. </a:t>
            </a:r>
            <a:r>
              <a:rPr lang="en-IN" sz="1200" dirty="0" smtClean="0">
                <a:solidFill>
                  <a:schemeClr val="dk1"/>
                </a:solidFill>
                <a:latin typeface="Nunito"/>
                <a:ea typeface="Nunito"/>
                <a:cs typeface="Nunito"/>
                <a:sym typeface="Nunito"/>
              </a:rPr>
              <a:t>Scanner</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16</a:t>
            </a:r>
            <a:r>
              <a:rPr lang="en-IN" sz="1200" dirty="0">
                <a:solidFill>
                  <a:schemeClr val="dk1"/>
                </a:solidFill>
                <a:latin typeface="Nunito"/>
                <a:ea typeface="Nunito"/>
                <a:cs typeface="Nunito"/>
                <a:sym typeface="Nunito"/>
              </a:rPr>
              <a:t>) What is the linker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It </a:t>
            </a:r>
            <a:r>
              <a:rPr lang="en-IN" sz="1200" dirty="0">
                <a:solidFill>
                  <a:schemeClr val="dk1"/>
                </a:solidFill>
                <a:latin typeface="Nunito"/>
                <a:ea typeface="Nunito"/>
                <a:cs typeface="Nunito"/>
                <a:sym typeface="Nunito"/>
              </a:rPr>
              <a:t>is always used before the program execution.</a:t>
            </a:r>
          </a:p>
          <a:p>
            <a:pPr>
              <a:spcAft>
                <a:spcPts val="1600"/>
              </a:spcAft>
              <a:buClr>
                <a:schemeClr val="dk1"/>
              </a:buClr>
              <a:buSzPts val="1400"/>
            </a:pPr>
            <a:r>
              <a:rPr lang="en-IN" sz="1200" dirty="0" smtClean="0">
                <a:solidFill>
                  <a:schemeClr val="dk1"/>
                </a:solidFill>
                <a:latin typeface="Nunito"/>
                <a:ea typeface="Nunito"/>
                <a:cs typeface="Nunito"/>
                <a:sym typeface="Nunito"/>
              </a:rPr>
              <a:t>b) It </a:t>
            </a:r>
            <a:r>
              <a:rPr lang="en-IN" sz="1200" dirty="0">
                <a:solidFill>
                  <a:schemeClr val="dk1"/>
                </a:solidFill>
                <a:latin typeface="Nunito"/>
                <a:ea typeface="Nunito"/>
                <a:cs typeface="Nunito"/>
                <a:sym typeface="Nunito"/>
              </a:rPr>
              <a:t>is required to create the load module.</a:t>
            </a:r>
          </a:p>
          <a:p>
            <a:pPr>
              <a:spcAft>
                <a:spcPts val="1600"/>
              </a:spcAft>
              <a:buClr>
                <a:schemeClr val="dk1"/>
              </a:buClr>
              <a:buSzPts val="1400"/>
            </a:pPr>
            <a:r>
              <a:rPr lang="en-IN" sz="1200" dirty="0" smtClean="0">
                <a:solidFill>
                  <a:schemeClr val="dk1"/>
                </a:solidFill>
                <a:latin typeface="Nunito"/>
                <a:ea typeface="Nunito"/>
                <a:cs typeface="Nunito"/>
                <a:sym typeface="Nunito"/>
              </a:rPr>
              <a:t>c) It </a:t>
            </a:r>
            <a:r>
              <a:rPr lang="en-IN" sz="1200" dirty="0">
                <a:solidFill>
                  <a:schemeClr val="dk1"/>
                </a:solidFill>
                <a:latin typeface="Nunito"/>
                <a:ea typeface="Nunito"/>
                <a:cs typeface="Nunito"/>
                <a:sym typeface="Nunito"/>
              </a:rPr>
              <a:t>is the same as the loader</a:t>
            </a:r>
          </a:p>
          <a:p>
            <a:pPr>
              <a:spcAft>
                <a:spcPts val="1600"/>
              </a:spcAft>
              <a:buClr>
                <a:schemeClr val="dk1"/>
              </a:buClr>
              <a:buSzPts val="1400"/>
            </a:pPr>
            <a:r>
              <a:rPr lang="en-IN" sz="1200" dirty="0" smtClean="0">
                <a:solidFill>
                  <a:schemeClr val="dk1"/>
                </a:solidFill>
                <a:latin typeface="Nunito"/>
                <a:ea typeface="Nunito"/>
                <a:cs typeface="Nunito"/>
                <a:sym typeface="Nunito"/>
              </a:rPr>
              <a:t>d) None </a:t>
            </a:r>
            <a:r>
              <a:rPr lang="en-IN" sz="1200" dirty="0">
                <a:solidFill>
                  <a:schemeClr val="dk1"/>
                </a:solidFill>
                <a:latin typeface="Nunito"/>
                <a:ea typeface="Nunito"/>
                <a:cs typeface="Nunito"/>
                <a:sym typeface="Nunito"/>
              </a:rPr>
              <a:t>of the </a:t>
            </a:r>
            <a:r>
              <a:rPr lang="en-IN" sz="1200" dirty="0" smtClean="0">
                <a:solidFill>
                  <a:schemeClr val="dk1"/>
                </a:solidFill>
                <a:latin typeface="Nunito"/>
                <a:ea typeface="Nunito"/>
                <a:cs typeface="Nunito"/>
                <a:sym typeface="Nunito"/>
              </a:rPr>
              <a:t>above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 It is required to create the load module.</a:t>
            </a:r>
          </a:p>
        </p:txBody>
      </p:sp>
    </p:spTree>
    <p:extLst>
      <p:ext uri="{BB962C8B-B14F-4D97-AF65-F5344CB8AC3E}">
        <p14:creationId xmlns:p14="http://schemas.microsoft.com/office/powerpoint/2010/main" val="3820831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750018"/>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17</a:t>
            </a:r>
            <a:r>
              <a:rPr lang="en-IN" sz="1200" dirty="0">
                <a:solidFill>
                  <a:schemeClr val="dk1"/>
                </a:solidFill>
                <a:latin typeface="Nunito"/>
                <a:ea typeface="Nunito"/>
                <a:cs typeface="Nunito"/>
                <a:sym typeface="Nunito"/>
              </a:rPr>
              <a:t>) Parsing is categorized into how many types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three </a:t>
            </a:r>
            <a:r>
              <a:rPr lang="en-IN" sz="1200" dirty="0">
                <a:solidFill>
                  <a:schemeClr val="dk1"/>
                </a:solidFill>
                <a:latin typeface="Nunito"/>
                <a:ea typeface="Nunito"/>
                <a:cs typeface="Nunito"/>
                <a:sym typeface="Nunito"/>
              </a:rPr>
              <a:t>types</a:t>
            </a:r>
          </a:p>
          <a:p>
            <a:pPr>
              <a:spcAft>
                <a:spcPts val="1600"/>
              </a:spcAft>
              <a:buClr>
                <a:schemeClr val="dk1"/>
              </a:buClr>
              <a:buSzPts val="1400"/>
            </a:pPr>
            <a:r>
              <a:rPr lang="en-IN" sz="1200" dirty="0" smtClean="0">
                <a:solidFill>
                  <a:schemeClr val="dk1"/>
                </a:solidFill>
                <a:latin typeface="Nunito"/>
                <a:ea typeface="Nunito"/>
                <a:cs typeface="Nunito"/>
                <a:sym typeface="Nunito"/>
              </a:rPr>
              <a:t>b) four </a:t>
            </a:r>
            <a:r>
              <a:rPr lang="en-IN" sz="1200" dirty="0">
                <a:solidFill>
                  <a:schemeClr val="dk1"/>
                </a:solidFill>
                <a:latin typeface="Nunito"/>
                <a:ea typeface="Nunito"/>
                <a:cs typeface="Nunito"/>
                <a:sym typeface="Nunito"/>
              </a:rPr>
              <a:t>types</a:t>
            </a:r>
          </a:p>
          <a:p>
            <a:pPr>
              <a:spcAft>
                <a:spcPts val="1600"/>
              </a:spcAft>
              <a:buClr>
                <a:schemeClr val="dk1"/>
              </a:buClr>
              <a:buSzPts val="1400"/>
            </a:pPr>
            <a:r>
              <a:rPr lang="en-IN" sz="1200" dirty="0" smtClean="0">
                <a:solidFill>
                  <a:schemeClr val="dk1"/>
                </a:solidFill>
                <a:latin typeface="Nunito"/>
                <a:ea typeface="Nunito"/>
                <a:cs typeface="Nunito"/>
                <a:sym typeface="Nunito"/>
              </a:rPr>
              <a:t>c) two </a:t>
            </a:r>
            <a:r>
              <a:rPr lang="en-IN" sz="1200" dirty="0">
                <a:solidFill>
                  <a:schemeClr val="dk1"/>
                </a:solidFill>
                <a:latin typeface="Nunito"/>
                <a:ea typeface="Nunito"/>
                <a:cs typeface="Nunito"/>
                <a:sym typeface="Nunito"/>
              </a:rPr>
              <a:t>types</a:t>
            </a:r>
          </a:p>
          <a:p>
            <a:pPr>
              <a:spcAft>
                <a:spcPts val="1600"/>
              </a:spcAft>
              <a:buClr>
                <a:schemeClr val="dk1"/>
              </a:buClr>
              <a:buSzPts val="1400"/>
            </a:pPr>
            <a:r>
              <a:rPr lang="en-IN" sz="1200" dirty="0" smtClean="0">
                <a:solidFill>
                  <a:schemeClr val="dk1"/>
                </a:solidFill>
                <a:latin typeface="Nunito"/>
                <a:ea typeface="Nunito"/>
                <a:cs typeface="Nunito"/>
                <a:sym typeface="Nunito"/>
              </a:rPr>
              <a:t>d) five types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Answer-c. two </a:t>
            </a:r>
            <a:r>
              <a:rPr lang="en-IN" sz="1200" dirty="0" smtClean="0">
                <a:solidFill>
                  <a:schemeClr val="dk1"/>
                </a:solidFill>
                <a:latin typeface="Nunito"/>
                <a:ea typeface="Nunito"/>
                <a:cs typeface="Nunito"/>
                <a:sym typeface="Nunito"/>
              </a:rPr>
              <a:t>types</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18</a:t>
            </a:r>
            <a:r>
              <a:rPr lang="en-IN" sz="1200" dirty="0">
                <a:solidFill>
                  <a:schemeClr val="dk1"/>
                </a:solidFill>
                <a:latin typeface="Nunito"/>
                <a:ea typeface="Nunito"/>
                <a:cs typeface="Nunito"/>
                <a:sym typeface="Nunito"/>
              </a:rPr>
              <a:t>) In which parsing, the parser constructs the parse tree from the start symbol and transforms it into the input symbol</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Bottom-up </a:t>
            </a:r>
            <a:r>
              <a:rPr lang="en-IN" sz="1200" dirty="0">
                <a:solidFill>
                  <a:schemeClr val="dk1"/>
                </a:solidFill>
                <a:latin typeface="Nunito"/>
                <a:ea typeface="Nunito"/>
                <a:cs typeface="Nunito"/>
                <a:sym typeface="Nunito"/>
              </a:rPr>
              <a:t>parsing</a:t>
            </a:r>
          </a:p>
          <a:p>
            <a:pPr>
              <a:spcAft>
                <a:spcPts val="1600"/>
              </a:spcAft>
              <a:buClr>
                <a:schemeClr val="dk1"/>
              </a:buClr>
              <a:buSzPts val="1400"/>
            </a:pPr>
            <a:r>
              <a:rPr lang="en-IN" sz="1200" dirty="0" smtClean="0">
                <a:solidFill>
                  <a:schemeClr val="dk1"/>
                </a:solidFill>
                <a:latin typeface="Nunito"/>
                <a:ea typeface="Nunito"/>
                <a:cs typeface="Nunito"/>
                <a:sym typeface="Nunito"/>
              </a:rPr>
              <a:t>b) Top-down </a:t>
            </a:r>
            <a:r>
              <a:rPr lang="en-IN" sz="1200" dirty="0">
                <a:solidFill>
                  <a:schemeClr val="dk1"/>
                </a:solidFill>
                <a:latin typeface="Nunito"/>
                <a:ea typeface="Nunito"/>
                <a:cs typeface="Nunito"/>
                <a:sym typeface="Nunito"/>
              </a:rPr>
              <a:t>parsing</a:t>
            </a:r>
          </a:p>
          <a:p>
            <a:pPr>
              <a:spcAft>
                <a:spcPts val="1600"/>
              </a:spcAft>
              <a:buClr>
                <a:schemeClr val="dk1"/>
              </a:buClr>
              <a:buSzPts val="1400"/>
            </a:pPr>
            <a:r>
              <a:rPr lang="en-IN" sz="1200" dirty="0" smtClean="0">
                <a:solidFill>
                  <a:schemeClr val="dk1"/>
                </a:solidFill>
                <a:latin typeface="Nunito"/>
                <a:ea typeface="Nunito"/>
                <a:cs typeface="Nunito"/>
                <a:sym typeface="Nunito"/>
              </a:rPr>
              <a:t>c) None </a:t>
            </a:r>
            <a:r>
              <a:rPr lang="en-IN" sz="1200" dirty="0">
                <a:solidFill>
                  <a:schemeClr val="dk1"/>
                </a:solidFill>
                <a:latin typeface="Nunito"/>
                <a:ea typeface="Nunito"/>
                <a:cs typeface="Nunito"/>
                <a:sym typeface="Nunito"/>
              </a:rPr>
              <a:t>of the above</a:t>
            </a:r>
          </a:p>
          <a:p>
            <a:pPr>
              <a:spcAft>
                <a:spcPts val="1600"/>
              </a:spcAft>
              <a:buClr>
                <a:schemeClr val="dk1"/>
              </a:buClr>
              <a:buSzPts val="1400"/>
            </a:pPr>
            <a:r>
              <a:rPr lang="en-IN" sz="1200" dirty="0" smtClean="0">
                <a:solidFill>
                  <a:schemeClr val="dk1"/>
                </a:solidFill>
                <a:latin typeface="Nunito"/>
                <a:ea typeface="Nunito"/>
                <a:cs typeface="Nunito"/>
                <a:sym typeface="Nunito"/>
              </a:rPr>
              <a:t>d) Both </a:t>
            </a:r>
            <a:r>
              <a:rPr lang="en-IN" sz="1200" dirty="0">
                <a:solidFill>
                  <a:schemeClr val="dk1"/>
                </a:solidFill>
                <a:latin typeface="Nunito"/>
                <a:ea typeface="Nunito"/>
                <a:cs typeface="Nunito"/>
                <a:sym typeface="Nunito"/>
              </a:rPr>
              <a:t>a and </a:t>
            </a:r>
            <a:r>
              <a:rPr lang="en-IN" sz="1200" dirty="0" smtClean="0">
                <a:solidFill>
                  <a:schemeClr val="dk1"/>
                </a:solidFill>
                <a:latin typeface="Nunito"/>
                <a:ea typeface="Nunito"/>
                <a:cs typeface="Nunito"/>
                <a:sym typeface="Nunito"/>
              </a:rPr>
              <a:t>b</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Answer-b. Top-Down Parsing</a:t>
            </a:r>
          </a:p>
        </p:txBody>
      </p:sp>
    </p:spTree>
    <p:extLst>
      <p:ext uri="{BB962C8B-B14F-4D97-AF65-F5344CB8AC3E}">
        <p14:creationId xmlns:p14="http://schemas.microsoft.com/office/powerpoint/2010/main" val="26949152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19</a:t>
            </a:r>
            <a:r>
              <a:rPr lang="en-IN" sz="1200" dirty="0">
                <a:solidFill>
                  <a:schemeClr val="dk1"/>
                </a:solidFill>
                <a:latin typeface="Nunito"/>
                <a:ea typeface="Nunito"/>
                <a:cs typeface="Nunito"/>
                <a:sym typeface="Nunito"/>
              </a:rPr>
              <a:t>) Which derivation is generated by the top-down parser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Right-most </a:t>
            </a:r>
            <a:r>
              <a:rPr lang="en-IN" sz="1200" dirty="0">
                <a:solidFill>
                  <a:schemeClr val="dk1"/>
                </a:solidFill>
                <a:latin typeface="Nunito"/>
                <a:ea typeface="Nunito"/>
                <a:cs typeface="Nunito"/>
                <a:sym typeface="Nunito"/>
              </a:rPr>
              <a:t>derivation in reverse</a:t>
            </a:r>
          </a:p>
          <a:p>
            <a:pPr>
              <a:spcAft>
                <a:spcPts val="1600"/>
              </a:spcAft>
              <a:buClr>
                <a:schemeClr val="dk1"/>
              </a:buClr>
              <a:buSzPts val="1400"/>
            </a:pPr>
            <a:r>
              <a:rPr lang="en-IN" sz="1200" dirty="0" smtClean="0">
                <a:solidFill>
                  <a:schemeClr val="dk1"/>
                </a:solidFill>
                <a:latin typeface="Nunito"/>
                <a:ea typeface="Nunito"/>
                <a:cs typeface="Nunito"/>
                <a:sym typeface="Nunito"/>
              </a:rPr>
              <a:t>b) Left-most </a:t>
            </a:r>
            <a:r>
              <a:rPr lang="en-IN" sz="1200" dirty="0">
                <a:solidFill>
                  <a:schemeClr val="dk1"/>
                </a:solidFill>
                <a:latin typeface="Nunito"/>
                <a:ea typeface="Nunito"/>
                <a:cs typeface="Nunito"/>
                <a:sym typeface="Nunito"/>
              </a:rPr>
              <a:t>derivation in reverse</a:t>
            </a:r>
          </a:p>
          <a:p>
            <a:pPr>
              <a:spcAft>
                <a:spcPts val="1600"/>
              </a:spcAft>
              <a:buClr>
                <a:schemeClr val="dk1"/>
              </a:buClr>
              <a:buSzPts val="1400"/>
            </a:pPr>
            <a:r>
              <a:rPr lang="en-IN" sz="1200" dirty="0" smtClean="0">
                <a:solidFill>
                  <a:schemeClr val="dk1"/>
                </a:solidFill>
                <a:latin typeface="Nunito"/>
                <a:ea typeface="Nunito"/>
                <a:cs typeface="Nunito"/>
                <a:sym typeface="Nunito"/>
              </a:rPr>
              <a:t>c) Right-most </a:t>
            </a:r>
            <a:r>
              <a:rPr lang="en-IN" sz="1200" dirty="0">
                <a:solidFill>
                  <a:schemeClr val="dk1"/>
                </a:solidFill>
                <a:latin typeface="Nunito"/>
                <a:ea typeface="Nunito"/>
                <a:cs typeface="Nunito"/>
                <a:sym typeface="Nunito"/>
              </a:rPr>
              <a:t>derivation</a:t>
            </a:r>
          </a:p>
          <a:p>
            <a:pPr>
              <a:spcAft>
                <a:spcPts val="1600"/>
              </a:spcAft>
              <a:buClr>
                <a:schemeClr val="dk1"/>
              </a:buClr>
              <a:buSzPts val="1400"/>
            </a:pPr>
            <a:r>
              <a:rPr lang="en-IN" sz="1200" dirty="0" smtClean="0">
                <a:solidFill>
                  <a:schemeClr val="dk1"/>
                </a:solidFill>
                <a:latin typeface="Nunito"/>
                <a:ea typeface="Nunito"/>
                <a:cs typeface="Nunito"/>
                <a:sym typeface="Nunito"/>
              </a:rPr>
              <a:t>d) Left-most derivation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Answer-d. Left-most </a:t>
            </a:r>
            <a:r>
              <a:rPr lang="en-IN" sz="1200" dirty="0" smtClean="0">
                <a:solidFill>
                  <a:schemeClr val="dk1"/>
                </a:solidFill>
                <a:latin typeface="Nunito"/>
                <a:ea typeface="Nunito"/>
                <a:cs typeface="Nunito"/>
                <a:sym typeface="Nunito"/>
              </a:rPr>
              <a:t>derivation</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20</a:t>
            </a:r>
            <a:r>
              <a:rPr lang="en-IN" sz="1200" dirty="0">
                <a:solidFill>
                  <a:schemeClr val="dk1"/>
                </a:solidFill>
                <a:latin typeface="Nunito"/>
                <a:ea typeface="Nunito"/>
                <a:cs typeface="Nunito"/>
                <a:sym typeface="Nunito"/>
              </a:rPr>
              <a:t>) Which derivation is generated by the bottom-up parser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Right-most </a:t>
            </a:r>
            <a:r>
              <a:rPr lang="en-IN" sz="1200" dirty="0">
                <a:solidFill>
                  <a:schemeClr val="dk1"/>
                </a:solidFill>
                <a:latin typeface="Nunito"/>
                <a:ea typeface="Nunito"/>
                <a:cs typeface="Nunito"/>
                <a:sym typeface="Nunito"/>
              </a:rPr>
              <a:t>derivation in reverse</a:t>
            </a:r>
          </a:p>
          <a:p>
            <a:pPr>
              <a:spcAft>
                <a:spcPts val="1600"/>
              </a:spcAft>
              <a:buClr>
                <a:schemeClr val="dk1"/>
              </a:buClr>
              <a:buSzPts val="1400"/>
            </a:pPr>
            <a:r>
              <a:rPr lang="en-IN" sz="1200" dirty="0" smtClean="0">
                <a:solidFill>
                  <a:schemeClr val="dk1"/>
                </a:solidFill>
                <a:latin typeface="Nunito"/>
                <a:ea typeface="Nunito"/>
                <a:cs typeface="Nunito"/>
                <a:sym typeface="Nunito"/>
              </a:rPr>
              <a:t>b) Left-most </a:t>
            </a:r>
            <a:r>
              <a:rPr lang="en-IN" sz="1200" dirty="0">
                <a:solidFill>
                  <a:schemeClr val="dk1"/>
                </a:solidFill>
                <a:latin typeface="Nunito"/>
                <a:ea typeface="Nunito"/>
                <a:cs typeface="Nunito"/>
                <a:sym typeface="Nunito"/>
              </a:rPr>
              <a:t>derivation in reverse</a:t>
            </a:r>
          </a:p>
          <a:p>
            <a:pPr>
              <a:spcAft>
                <a:spcPts val="1600"/>
              </a:spcAft>
              <a:buClr>
                <a:schemeClr val="dk1"/>
              </a:buClr>
              <a:buSzPts val="1400"/>
            </a:pPr>
            <a:r>
              <a:rPr lang="en-IN" sz="1200" dirty="0" smtClean="0">
                <a:solidFill>
                  <a:schemeClr val="dk1"/>
                </a:solidFill>
                <a:latin typeface="Nunito"/>
                <a:ea typeface="Nunito"/>
                <a:cs typeface="Nunito"/>
                <a:sym typeface="Nunito"/>
              </a:rPr>
              <a:t>c) Right-most </a:t>
            </a:r>
            <a:r>
              <a:rPr lang="en-IN" sz="1200" dirty="0">
                <a:solidFill>
                  <a:schemeClr val="dk1"/>
                </a:solidFill>
                <a:latin typeface="Nunito"/>
                <a:ea typeface="Nunito"/>
                <a:cs typeface="Nunito"/>
                <a:sym typeface="Nunito"/>
              </a:rPr>
              <a:t>derivation</a:t>
            </a:r>
          </a:p>
          <a:p>
            <a:pPr>
              <a:spcAft>
                <a:spcPts val="1600"/>
              </a:spcAft>
              <a:buClr>
                <a:schemeClr val="dk1"/>
              </a:buClr>
              <a:buSzPts val="1400"/>
            </a:pPr>
            <a:r>
              <a:rPr lang="en-IN" sz="1200" dirty="0" smtClean="0">
                <a:solidFill>
                  <a:schemeClr val="dk1"/>
                </a:solidFill>
                <a:latin typeface="Nunito"/>
                <a:ea typeface="Nunito"/>
                <a:cs typeface="Nunito"/>
                <a:sym typeface="Nunito"/>
              </a:rPr>
              <a:t>d) Left-most derivation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Answer-a. Right-most derivation in reverse.</a:t>
            </a:r>
          </a:p>
        </p:txBody>
      </p:sp>
    </p:spTree>
    <p:extLst>
      <p:ext uri="{BB962C8B-B14F-4D97-AF65-F5344CB8AC3E}">
        <p14:creationId xmlns:p14="http://schemas.microsoft.com/office/powerpoint/2010/main" val="27125441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955203"/>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21</a:t>
            </a:r>
            <a:r>
              <a:rPr lang="en-IN" sz="1200" dirty="0">
                <a:solidFill>
                  <a:schemeClr val="dk1"/>
                </a:solidFill>
                <a:latin typeface="Nunito"/>
                <a:ea typeface="Nunito"/>
                <a:cs typeface="Nunito"/>
                <a:sym typeface="Nunito"/>
              </a:rPr>
              <a:t>) Which parser is most powerful in the following parsers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Operator </a:t>
            </a:r>
            <a:r>
              <a:rPr lang="en-IN" sz="1200" dirty="0">
                <a:solidFill>
                  <a:schemeClr val="dk1"/>
                </a:solidFill>
                <a:latin typeface="Nunito"/>
                <a:ea typeface="Nunito"/>
                <a:cs typeface="Nunito"/>
                <a:sym typeface="Nunito"/>
              </a:rPr>
              <a:t>Precedence</a:t>
            </a:r>
          </a:p>
          <a:p>
            <a:pPr>
              <a:spcAft>
                <a:spcPts val="1600"/>
              </a:spcAft>
              <a:buClr>
                <a:schemeClr val="dk1"/>
              </a:buClr>
              <a:buSzPts val="1400"/>
            </a:pPr>
            <a:r>
              <a:rPr lang="en-IN" sz="1200" dirty="0" smtClean="0">
                <a:solidFill>
                  <a:schemeClr val="dk1"/>
                </a:solidFill>
                <a:latin typeface="Nunito"/>
                <a:ea typeface="Nunito"/>
                <a:cs typeface="Nunito"/>
                <a:sym typeface="Nunito"/>
              </a:rPr>
              <a:t>b) SLR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Canonical </a:t>
            </a:r>
            <a:r>
              <a:rPr lang="en-IN" sz="1200" dirty="0">
                <a:solidFill>
                  <a:schemeClr val="dk1"/>
                </a:solidFill>
                <a:latin typeface="Nunito"/>
                <a:ea typeface="Nunito"/>
                <a:cs typeface="Nunito"/>
                <a:sym typeface="Nunito"/>
              </a:rPr>
              <a:t>LR</a:t>
            </a:r>
          </a:p>
          <a:p>
            <a:pPr>
              <a:spcAft>
                <a:spcPts val="1600"/>
              </a:spcAft>
              <a:buClr>
                <a:schemeClr val="dk1"/>
              </a:buClr>
              <a:buSzPts val="1400"/>
            </a:pPr>
            <a:r>
              <a:rPr lang="en-IN" sz="1200" dirty="0" smtClean="0">
                <a:solidFill>
                  <a:schemeClr val="dk1"/>
                </a:solidFill>
                <a:latin typeface="Nunito"/>
                <a:ea typeface="Nunito"/>
                <a:cs typeface="Nunito"/>
                <a:sym typeface="Nunito"/>
              </a:rPr>
              <a:t>d) LALR</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Answer-c. Canonical </a:t>
            </a:r>
            <a:r>
              <a:rPr lang="en-IN" sz="1200" dirty="0" smtClean="0">
                <a:solidFill>
                  <a:schemeClr val="dk1"/>
                </a:solidFill>
                <a:latin typeface="Nunito"/>
                <a:ea typeface="Nunito"/>
                <a:cs typeface="Nunito"/>
                <a:sym typeface="Nunito"/>
              </a:rPr>
              <a:t>LR</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22</a:t>
            </a:r>
            <a:r>
              <a:rPr lang="en-IN" sz="1200" dirty="0">
                <a:solidFill>
                  <a:schemeClr val="dk1"/>
                </a:solidFill>
                <a:latin typeface="Nunito"/>
                <a:ea typeface="Nunito"/>
                <a:cs typeface="Nunito"/>
                <a:sym typeface="Nunito"/>
              </a:rPr>
              <a:t>) The output of 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is </a:t>
            </a:r>
            <a:r>
              <a:rPr lang="en-IN" sz="1200" dirty="0" smtClean="0">
                <a:solidFill>
                  <a:schemeClr val="dk1"/>
                </a:solidFill>
                <a:latin typeface="Nunito"/>
                <a:ea typeface="Nunito"/>
                <a:cs typeface="Nunito"/>
                <a:sym typeface="Nunito"/>
              </a:rPr>
              <a:t>_______</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string </a:t>
            </a:r>
            <a:r>
              <a:rPr lang="en-IN" sz="1200" dirty="0">
                <a:solidFill>
                  <a:schemeClr val="dk1"/>
                </a:solidFill>
                <a:latin typeface="Nunito"/>
                <a:ea typeface="Nunito"/>
                <a:cs typeface="Nunito"/>
                <a:sym typeface="Nunito"/>
              </a:rPr>
              <a:t>character</a:t>
            </a:r>
          </a:p>
          <a:p>
            <a:pPr>
              <a:spcAft>
                <a:spcPts val="1600"/>
              </a:spcAft>
              <a:buClr>
                <a:schemeClr val="dk1"/>
              </a:buClr>
              <a:buSzPts val="1400"/>
            </a:pPr>
            <a:r>
              <a:rPr lang="en-IN" sz="1200" dirty="0" smtClean="0">
                <a:solidFill>
                  <a:schemeClr val="dk1"/>
                </a:solidFill>
                <a:latin typeface="Nunito"/>
                <a:ea typeface="Nunito"/>
                <a:cs typeface="Nunito"/>
                <a:sym typeface="Nunito"/>
              </a:rPr>
              <a:t>b) a </a:t>
            </a:r>
            <a:r>
              <a:rPr lang="en-IN" sz="1200" dirty="0">
                <a:solidFill>
                  <a:schemeClr val="dk1"/>
                </a:solidFill>
                <a:latin typeface="Nunito"/>
                <a:ea typeface="Nunito"/>
                <a:cs typeface="Nunito"/>
                <a:sym typeface="Nunito"/>
              </a:rPr>
              <a:t>syntax tree</a:t>
            </a:r>
          </a:p>
          <a:p>
            <a:pPr>
              <a:spcAft>
                <a:spcPts val="1600"/>
              </a:spcAft>
              <a:buClr>
                <a:schemeClr val="dk1"/>
              </a:buClr>
              <a:buSzPts val="1400"/>
            </a:pPr>
            <a:r>
              <a:rPr lang="en-IN" sz="1200" dirty="0" smtClean="0">
                <a:solidFill>
                  <a:schemeClr val="dk1"/>
                </a:solidFill>
                <a:latin typeface="Nunito"/>
                <a:ea typeface="Nunito"/>
                <a:cs typeface="Nunito"/>
                <a:sym typeface="Nunito"/>
              </a:rPr>
              <a:t>c) a </a:t>
            </a:r>
            <a:r>
              <a:rPr lang="en-IN" sz="1200" dirty="0">
                <a:solidFill>
                  <a:schemeClr val="dk1"/>
                </a:solidFill>
                <a:latin typeface="Nunito"/>
                <a:ea typeface="Nunito"/>
                <a:cs typeface="Nunito"/>
                <a:sym typeface="Nunito"/>
              </a:rPr>
              <a:t>set of RE</a:t>
            </a:r>
          </a:p>
          <a:p>
            <a:pPr>
              <a:spcAft>
                <a:spcPts val="1600"/>
              </a:spcAft>
              <a:buClr>
                <a:schemeClr val="dk1"/>
              </a:buClr>
              <a:buSzPts val="1400"/>
            </a:pPr>
            <a:r>
              <a:rPr lang="en-IN" sz="1200" dirty="0" smtClean="0">
                <a:solidFill>
                  <a:schemeClr val="dk1"/>
                </a:solidFill>
                <a:latin typeface="Nunito"/>
                <a:ea typeface="Nunito"/>
                <a:cs typeface="Nunito"/>
                <a:sym typeface="Nunito"/>
              </a:rPr>
              <a:t>d) a </a:t>
            </a:r>
            <a:r>
              <a:rPr lang="en-IN" sz="1200" dirty="0">
                <a:solidFill>
                  <a:schemeClr val="dk1"/>
                </a:solidFill>
                <a:latin typeface="Nunito"/>
                <a:ea typeface="Nunito"/>
                <a:cs typeface="Nunito"/>
                <a:sym typeface="Nunito"/>
              </a:rPr>
              <a:t>set of </a:t>
            </a:r>
            <a:r>
              <a:rPr lang="en-IN" sz="1200" dirty="0" smtClean="0">
                <a:solidFill>
                  <a:schemeClr val="dk1"/>
                </a:solidFill>
                <a:latin typeface="Nunito"/>
                <a:ea typeface="Nunito"/>
                <a:cs typeface="Nunito"/>
                <a:sym typeface="Nunito"/>
              </a:rPr>
              <a:t>tokens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d. a set of tokens</a:t>
            </a:r>
          </a:p>
          <a:p>
            <a:pPr marL="171450" indent="-1714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809910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955203"/>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23</a:t>
            </a:r>
            <a:r>
              <a:rPr lang="en-IN" sz="1200" dirty="0">
                <a:solidFill>
                  <a:schemeClr val="dk1"/>
                </a:solidFill>
                <a:latin typeface="Nunito"/>
                <a:ea typeface="Nunito"/>
                <a:cs typeface="Nunito"/>
                <a:sym typeface="Nunito"/>
              </a:rPr>
              <a:t>) From the following grammars, which describes the lexical syntax</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Lexical </a:t>
            </a:r>
            <a:r>
              <a:rPr lang="en-IN" sz="1200" dirty="0">
                <a:solidFill>
                  <a:schemeClr val="dk1"/>
                </a:solidFill>
                <a:latin typeface="Nunito"/>
                <a:ea typeface="Nunito"/>
                <a:cs typeface="Nunito"/>
                <a:sym typeface="Nunito"/>
              </a:rPr>
              <a:t>Grammar</a:t>
            </a:r>
          </a:p>
          <a:p>
            <a:pPr>
              <a:spcAft>
                <a:spcPts val="1600"/>
              </a:spcAft>
              <a:buClr>
                <a:schemeClr val="dk1"/>
              </a:buClr>
              <a:buSzPts val="1400"/>
            </a:pPr>
            <a:r>
              <a:rPr lang="en-IN" sz="1200" dirty="0" smtClean="0">
                <a:solidFill>
                  <a:schemeClr val="dk1"/>
                </a:solidFill>
                <a:latin typeface="Nunito"/>
                <a:ea typeface="Nunito"/>
                <a:cs typeface="Nunito"/>
                <a:sym typeface="Nunito"/>
              </a:rPr>
              <a:t>b) Context-free </a:t>
            </a:r>
            <a:r>
              <a:rPr lang="en-IN" sz="1200" dirty="0">
                <a:solidFill>
                  <a:schemeClr val="dk1"/>
                </a:solidFill>
                <a:latin typeface="Nunito"/>
                <a:ea typeface="Nunito"/>
                <a:cs typeface="Nunito"/>
                <a:sym typeface="Nunito"/>
              </a:rPr>
              <a:t>Grammar</a:t>
            </a:r>
          </a:p>
          <a:p>
            <a:pPr>
              <a:spcAft>
                <a:spcPts val="1600"/>
              </a:spcAft>
              <a:buClr>
                <a:schemeClr val="dk1"/>
              </a:buClr>
              <a:buSzPts val="1400"/>
            </a:pPr>
            <a:r>
              <a:rPr lang="en-IN" sz="1200" dirty="0" smtClean="0">
                <a:solidFill>
                  <a:schemeClr val="dk1"/>
                </a:solidFill>
                <a:latin typeface="Nunito"/>
                <a:ea typeface="Nunito"/>
                <a:cs typeface="Nunito"/>
                <a:sym typeface="Nunito"/>
              </a:rPr>
              <a:t>c) Syntactic </a:t>
            </a:r>
            <a:r>
              <a:rPr lang="en-IN" sz="1200" dirty="0">
                <a:solidFill>
                  <a:schemeClr val="dk1"/>
                </a:solidFill>
                <a:latin typeface="Nunito"/>
                <a:ea typeface="Nunito"/>
                <a:cs typeface="Nunito"/>
                <a:sym typeface="Nunito"/>
              </a:rPr>
              <a:t>Grammar</a:t>
            </a:r>
          </a:p>
          <a:p>
            <a:pPr>
              <a:spcAft>
                <a:spcPts val="1600"/>
              </a:spcAft>
              <a:buClr>
                <a:schemeClr val="dk1"/>
              </a:buClr>
              <a:buSzPts val="1400"/>
            </a:pPr>
            <a:r>
              <a:rPr lang="en-IN" sz="1200" dirty="0" smtClean="0">
                <a:solidFill>
                  <a:schemeClr val="dk1"/>
                </a:solidFill>
                <a:latin typeface="Nunito"/>
                <a:ea typeface="Nunito"/>
                <a:cs typeface="Nunito"/>
                <a:sym typeface="Nunito"/>
              </a:rPr>
              <a:t>d) Regular Grammar</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a. Lexical </a:t>
            </a:r>
            <a:r>
              <a:rPr lang="en-IN" sz="1200" dirty="0" smtClean="0">
                <a:solidFill>
                  <a:schemeClr val="dk1"/>
                </a:solidFill>
                <a:latin typeface="Nunito"/>
                <a:ea typeface="Nunito"/>
                <a:cs typeface="Nunito"/>
                <a:sym typeface="Nunito"/>
              </a:rPr>
              <a:t>Grammar</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24</a:t>
            </a:r>
            <a:r>
              <a:rPr lang="en-IN" sz="1200" dirty="0">
                <a:solidFill>
                  <a:schemeClr val="dk1"/>
                </a:solidFill>
                <a:latin typeface="Nunito"/>
                <a:ea typeface="Nunito"/>
                <a:cs typeface="Nunito"/>
                <a:sym typeface="Nunito"/>
              </a:rPr>
              <a:t>) Which grammar gives multiple parse trees for the same string</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Unambiguous</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Regular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Ambiguous</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All </a:t>
            </a:r>
            <a:r>
              <a:rPr lang="en-IN" sz="1200" dirty="0">
                <a:solidFill>
                  <a:schemeClr val="dk1"/>
                </a:solidFill>
                <a:latin typeface="Nunito"/>
                <a:ea typeface="Nunito"/>
                <a:cs typeface="Nunito"/>
                <a:sym typeface="Nunito"/>
              </a:rPr>
              <a:t>of the </a:t>
            </a:r>
            <a:r>
              <a:rPr lang="en-IN" sz="1200" dirty="0" smtClean="0">
                <a:solidFill>
                  <a:schemeClr val="dk1"/>
                </a:solidFill>
                <a:latin typeface="Nunito"/>
                <a:ea typeface="Nunito"/>
                <a:cs typeface="Nunito"/>
                <a:sym typeface="Nunito"/>
              </a:rPr>
              <a:t>above</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c. Ambiguous</a:t>
            </a:r>
          </a:p>
          <a:p>
            <a:pPr marL="171450" indent="-171450">
              <a:spcAft>
                <a:spcPts val="1600"/>
              </a:spcAft>
              <a:buClr>
                <a:schemeClr val="dk1"/>
              </a:buClr>
              <a:buSzPts val="1400"/>
              <a:buFont typeface="Wingdings" pitchFamily="2" charset="2"/>
              <a:buChar char="§"/>
            </a:pPr>
            <a:endParaRPr lang="en-IN" sz="12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41861028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25</a:t>
            </a:r>
            <a:r>
              <a:rPr lang="en-IN" sz="1200" dirty="0">
                <a:solidFill>
                  <a:schemeClr val="dk1"/>
                </a:solidFill>
                <a:latin typeface="Nunito"/>
                <a:ea typeface="Nunito"/>
                <a:cs typeface="Nunito"/>
                <a:sym typeface="Nunito"/>
              </a:rPr>
              <a:t>) In Compiler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is used for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removing </a:t>
            </a:r>
            <a:r>
              <a:rPr lang="en-IN" sz="1200" dirty="0">
                <a:solidFill>
                  <a:schemeClr val="dk1"/>
                </a:solidFill>
                <a:latin typeface="Nunito"/>
                <a:ea typeface="Nunito"/>
                <a:cs typeface="Nunito"/>
                <a:sym typeface="Nunito"/>
              </a:rPr>
              <a:t>comments</a:t>
            </a:r>
          </a:p>
          <a:p>
            <a:pPr>
              <a:spcAft>
                <a:spcPts val="1600"/>
              </a:spcAft>
              <a:buClr>
                <a:schemeClr val="dk1"/>
              </a:buClr>
              <a:buSzPts val="1400"/>
            </a:pPr>
            <a:r>
              <a:rPr lang="en-IN" sz="1200" dirty="0" smtClean="0">
                <a:solidFill>
                  <a:schemeClr val="dk1"/>
                </a:solidFill>
                <a:latin typeface="Nunito"/>
                <a:ea typeface="Nunito"/>
                <a:cs typeface="Nunito"/>
                <a:sym typeface="Nunito"/>
              </a:rPr>
              <a:t>b) removing </a:t>
            </a:r>
            <a:r>
              <a:rPr lang="en-IN" sz="1200" dirty="0">
                <a:solidFill>
                  <a:schemeClr val="dk1"/>
                </a:solidFill>
                <a:latin typeface="Nunito"/>
                <a:ea typeface="Nunito"/>
                <a:cs typeface="Nunito"/>
                <a:sym typeface="Nunito"/>
              </a:rPr>
              <a:t>whitespace</a:t>
            </a:r>
          </a:p>
          <a:p>
            <a:pPr>
              <a:spcAft>
                <a:spcPts val="1600"/>
              </a:spcAft>
              <a:buClr>
                <a:schemeClr val="dk1"/>
              </a:buClr>
              <a:buSzPts val="1400"/>
            </a:pPr>
            <a:r>
              <a:rPr lang="en-IN" sz="1200" dirty="0" smtClean="0">
                <a:solidFill>
                  <a:schemeClr val="dk1"/>
                </a:solidFill>
                <a:latin typeface="Nunito"/>
                <a:ea typeface="Nunito"/>
                <a:cs typeface="Nunito"/>
                <a:sym typeface="Nunito"/>
              </a:rPr>
              <a:t>c) breaking </a:t>
            </a:r>
            <a:r>
              <a:rPr lang="en-IN" sz="1200" dirty="0">
                <a:solidFill>
                  <a:schemeClr val="dk1"/>
                </a:solidFill>
                <a:latin typeface="Nunito"/>
                <a:ea typeface="Nunito"/>
                <a:cs typeface="Nunito"/>
                <a:sym typeface="Nunito"/>
              </a:rPr>
              <a:t>the syntaxes in the set of tokens</a:t>
            </a:r>
          </a:p>
          <a:p>
            <a:pPr>
              <a:spcAft>
                <a:spcPts val="1600"/>
              </a:spcAft>
              <a:buClr>
                <a:schemeClr val="dk1"/>
              </a:buClr>
              <a:buSzPts val="1400"/>
            </a:pPr>
            <a:r>
              <a:rPr lang="en-IN" sz="1200" dirty="0" smtClean="0">
                <a:solidFill>
                  <a:schemeClr val="dk1"/>
                </a:solidFill>
                <a:latin typeface="Nunito"/>
                <a:ea typeface="Nunito"/>
                <a:cs typeface="Nunito"/>
                <a:sym typeface="Nunito"/>
              </a:rPr>
              <a:t>d) All </a:t>
            </a:r>
            <a:r>
              <a:rPr lang="en-IN" sz="1200" dirty="0">
                <a:solidFill>
                  <a:schemeClr val="dk1"/>
                </a:solidFill>
                <a:latin typeface="Nunito"/>
                <a:ea typeface="Nunito"/>
                <a:cs typeface="Nunito"/>
                <a:sym typeface="Nunito"/>
              </a:rPr>
              <a:t>of the </a:t>
            </a:r>
            <a:r>
              <a:rPr lang="en-IN" sz="1200" dirty="0" smtClean="0">
                <a:solidFill>
                  <a:schemeClr val="dk1"/>
                </a:solidFill>
                <a:latin typeface="Nunito"/>
                <a:ea typeface="Nunito"/>
                <a:cs typeface="Nunito"/>
                <a:sym typeface="Nunito"/>
              </a:rPr>
              <a:t>mentioned</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d. All of the </a:t>
            </a:r>
            <a:r>
              <a:rPr lang="en-IN" sz="1200" dirty="0" smtClean="0">
                <a:solidFill>
                  <a:schemeClr val="dk1"/>
                </a:solidFill>
                <a:latin typeface="Nunito"/>
                <a:ea typeface="Nunito"/>
                <a:cs typeface="Nunito"/>
                <a:sym typeface="Nunito"/>
              </a:rPr>
              <a:t>mentioned</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26</a:t>
            </a:r>
            <a:r>
              <a:rPr lang="en-IN" sz="1200" dirty="0">
                <a:solidFill>
                  <a:schemeClr val="dk1"/>
                </a:solidFill>
                <a:latin typeface="Nunito"/>
                <a:ea typeface="Nunito"/>
                <a:cs typeface="Nunito"/>
                <a:sym typeface="Nunito"/>
              </a:rPr>
              <a:t>) Which is considered as the sequence of characters in a token?</a:t>
            </a:r>
          </a:p>
          <a:p>
            <a:pPr>
              <a:spcAft>
                <a:spcPts val="1600"/>
              </a:spcAft>
              <a:buClr>
                <a:schemeClr val="dk1"/>
              </a:buClr>
              <a:buSzPts val="1400"/>
            </a:pPr>
            <a:r>
              <a:rPr lang="en-IN" sz="1200" dirty="0" smtClean="0">
                <a:solidFill>
                  <a:schemeClr val="dk1"/>
                </a:solidFill>
                <a:latin typeface="Nunito"/>
                <a:ea typeface="Nunito"/>
                <a:cs typeface="Nunito"/>
                <a:sym typeface="Nunito"/>
              </a:rPr>
              <a:t>a) </a:t>
            </a:r>
            <a:r>
              <a:rPr lang="en-IN" sz="1200" dirty="0" err="1" smtClean="0">
                <a:solidFill>
                  <a:schemeClr val="dk1"/>
                </a:solidFill>
                <a:latin typeface="Nunito"/>
                <a:ea typeface="Nunito"/>
                <a:cs typeface="Nunito"/>
                <a:sym typeface="Nunito"/>
              </a:rPr>
              <a:t>Mexeme</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Lexeme</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a:t>
            </a:r>
            <a:r>
              <a:rPr lang="en-IN" sz="1200" dirty="0" err="1" smtClean="0">
                <a:solidFill>
                  <a:schemeClr val="dk1"/>
                </a:solidFill>
                <a:latin typeface="Nunito"/>
                <a:ea typeface="Nunito"/>
                <a:cs typeface="Nunito"/>
                <a:sym typeface="Nunito"/>
              </a:rPr>
              <a:t>Texeme</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Pattern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 Lexeme</a:t>
            </a:r>
          </a:p>
        </p:txBody>
      </p:sp>
    </p:spTree>
    <p:extLst>
      <p:ext uri="{BB962C8B-B14F-4D97-AF65-F5344CB8AC3E}">
        <p14:creationId xmlns:p14="http://schemas.microsoft.com/office/powerpoint/2010/main" val="3437757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27</a:t>
            </a:r>
            <a:r>
              <a:rPr lang="en-IN" sz="1200" dirty="0">
                <a:solidFill>
                  <a:schemeClr val="dk1"/>
                </a:solidFill>
                <a:latin typeface="Nunito"/>
                <a:ea typeface="Nunito"/>
                <a:cs typeface="Nunito"/>
                <a:sym typeface="Nunito"/>
              </a:rPr>
              <a:t>) Which part of the compiler highly used the grammar concept</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Code </a:t>
            </a:r>
            <a:r>
              <a:rPr lang="en-IN" sz="1200" dirty="0">
                <a:solidFill>
                  <a:schemeClr val="dk1"/>
                </a:solidFill>
                <a:latin typeface="Nunito"/>
                <a:ea typeface="Nunito"/>
                <a:cs typeface="Nunito"/>
                <a:sym typeface="Nunito"/>
              </a:rPr>
              <a:t>optimization</a:t>
            </a:r>
          </a:p>
          <a:p>
            <a:pPr>
              <a:spcAft>
                <a:spcPts val="1600"/>
              </a:spcAft>
              <a:buClr>
                <a:schemeClr val="dk1"/>
              </a:buClr>
              <a:buSzPts val="1400"/>
            </a:pPr>
            <a:r>
              <a:rPr lang="en-IN" sz="1200" dirty="0" smtClean="0">
                <a:solidFill>
                  <a:schemeClr val="dk1"/>
                </a:solidFill>
                <a:latin typeface="Nunito"/>
                <a:ea typeface="Nunito"/>
                <a:cs typeface="Nunito"/>
                <a:sym typeface="Nunito"/>
              </a:rPr>
              <a:t>b) Code </a:t>
            </a:r>
            <a:r>
              <a:rPr lang="en-IN" sz="1200" dirty="0">
                <a:solidFill>
                  <a:schemeClr val="dk1"/>
                </a:solidFill>
                <a:latin typeface="Nunito"/>
                <a:ea typeface="Nunito"/>
                <a:cs typeface="Nunito"/>
                <a:sym typeface="Nunito"/>
              </a:rPr>
              <a:t>generation</a:t>
            </a:r>
          </a:p>
          <a:p>
            <a:pPr>
              <a:spcAft>
                <a:spcPts val="1600"/>
              </a:spcAft>
              <a:buClr>
                <a:schemeClr val="dk1"/>
              </a:buClr>
              <a:buSzPts val="1400"/>
            </a:pPr>
            <a:r>
              <a:rPr lang="en-IN" sz="1200" dirty="0" smtClean="0">
                <a:solidFill>
                  <a:schemeClr val="dk1"/>
                </a:solidFill>
                <a:latin typeface="Nunito"/>
                <a:ea typeface="Nunito"/>
                <a:cs typeface="Nunito"/>
                <a:sym typeface="Nunito"/>
              </a:rPr>
              <a:t>c) Parser</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Lexical Analysis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c. </a:t>
            </a:r>
            <a:r>
              <a:rPr lang="en-IN" sz="1200" dirty="0" smtClean="0">
                <a:solidFill>
                  <a:schemeClr val="dk1"/>
                </a:solidFill>
                <a:latin typeface="Nunito"/>
                <a:ea typeface="Nunito"/>
                <a:cs typeface="Nunito"/>
                <a:sym typeface="Nunito"/>
              </a:rPr>
              <a:t>Parser</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2</a:t>
            </a:r>
            <a:r>
              <a:rPr lang="en-IN" sz="1200" dirty="0" smtClean="0">
                <a:solidFill>
                  <a:schemeClr val="dk1"/>
                </a:solidFill>
                <a:latin typeface="Nunito"/>
                <a:ea typeface="Nunito"/>
                <a:cs typeface="Nunito"/>
                <a:sym typeface="Nunito"/>
              </a:rPr>
              <a:t>8</a:t>
            </a:r>
            <a:r>
              <a:rPr lang="en-IN" sz="1200" dirty="0">
                <a:solidFill>
                  <a:schemeClr val="dk1"/>
                </a:solidFill>
                <a:latin typeface="Nunito"/>
                <a:ea typeface="Nunito"/>
                <a:cs typeface="Nunito"/>
                <a:sym typeface="Nunito"/>
              </a:rPr>
              <a:t>) Which phase of the compiler checks the grammar of the programming</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Code </a:t>
            </a:r>
            <a:r>
              <a:rPr lang="en-IN" sz="1200" dirty="0">
                <a:solidFill>
                  <a:schemeClr val="dk1"/>
                </a:solidFill>
                <a:latin typeface="Nunito"/>
                <a:ea typeface="Nunito"/>
                <a:cs typeface="Nunito"/>
                <a:sym typeface="Nunito"/>
              </a:rPr>
              <a:t>Optimization</a:t>
            </a:r>
          </a:p>
          <a:p>
            <a:pPr>
              <a:spcAft>
                <a:spcPts val="1600"/>
              </a:spcAft>
              <a:buClr>
                <a:schemeClr val="dk1"/>
              </a:buClr>
              <a:buSzPts val="1400"/>
            </a:pPr>
            <a:r>
              <a:rPr lang="en-IN" sz="1200" dirty="0" smtClean="0">
                <a:solidFill>
                  <a:schemeClr val="dk1"/>
                </a:solidFill>
                <a:latin typeface="Nunito"/>
                <a:ea typeface="Nunito"/>
                <a:cs typeface="Nunito"/>
                <a:sym typeface="Nunito"/>
              </a:rPr>
              <a:t>b) Semantic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c) Code </a:t>
            </a:r>
            <a:r>
              <a:rPr lang="en-IN" sz="1200" dirty="0">
                <a:solidFill>
                  <a:schemeClr val="dk1"/>
                </a:solidFill>
                <a:latin typeface="Nunito"/>
                <a:ea typeface="Nunito"/>
                <a:cs typeface="Nunito"/>
                <a:sym typeface="Nunito"/>
              </a:rPr>
              <a:t>Generation</a:t>
            </a:r>
          </a:p>
          <a:p>
            <a:pPr>
              <a:spcAft>
                <a:spcPts val="1600"/>
              </a:spcAft>
              <a:buClr>
                <a:schemeClr val="dk1"/>
              </a:buClr>
              <a:buSzPts val="1400"/>
            </a:pPr>
            <a:r>
              <a:rPr lang="en-IN" sz="1200" dirty="0" smtClean="0">
                <a:solidFill>
                  <a:schemeClr val="dk1"/>
                </a:solidFill>
                <a:latin typeface="Nunito"/>
                <a:ea typeface="Nunito"/>
                <a:cs typeface="Nunito"/>
                <a:sym typeface="Nunito"/>
              </a:rPr>
              <a:t>d) Syntax Analysis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d. Syntax Analysis</a:t>
            </a:r>
          </a:p>
        </p:txBody>
      </p:sp>
    </p:spTree>
    <p:extLst>
      <p:ext uri="{BB962C8B-B14F-4D97-AF65-F5344CB8AC3E}">
        <p14:creationId xmlns:p14="http://schemas.microsoft.com/office/powerpoint/2010/main" val="369127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it-IT" sz="1400" dirty="0"/>
              <a:t>Regular grammar, Regular expressions and Regular </a:t>
            </a:r>
            <a:r>
              <a:rPr lang="it-IT" sz="1400" dirty="0" smtClean="0"/>
              <a:t>languages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580467"/>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Regular Grammar : </a:t>
            </a:r>
            <a:r>
              <a:rPr lang="en-IN" sz="1200" dirty="0">
                <a:solidFill>
                  <a:schemeClr val="dk1"/>
                </a:solidFill>
                <a:latin typeface="Nunito"/>
                <a:ea typeface="Nunito"/>
                <a:cs typeface="Nunito"/>
                <a:sym typeface="Nunito"/>
              </a:rPr>
              <a:t>A grammar is regular if it has rules of form A -&gt; a or A -&gt; </a:t>
            </a:r>
            <a:r>
              <a:rPr lang="en-IN" sz="1200" dirty="0" err="1">
                <a:solidFill>
                  <a:schemeClr val="dk1"/>
                </a:solidFill>
                <a:latin typeface="Nunito"/>
                <a:ea typeface="Nunito"/>
                <a:cs typeface="Nunito"/>
                <a:sym typeface="Nunito"/>
              </a:rPr>
              <a:t>aB</a:t>
            </a:r>
            <a:r>
              <a:rPr lang="en-IN" sz="1200" dirty="0">
                <a:solidFill>
                  <a:schemeClr val="dk1"/>
                </a:solidFill>
                <a:latin typeface="Nunito"/>
                <a:ea typeface="Nunito"/>
                <a:cs typeface="Nunito"/>
                <a:sym typeface="Nunito"/>
              </a:rPr>
              <a:t> or A -&gt; ɛ where ɛ is a special symbol called NULL</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b="1" u="sng" dirty="0" smtClean="0">
                <a:solidFill>
                  <a:schemeClr val="dk1"/>
                </a:solidFill>
                <a:latin typeface="Nunito"/>
                <a:ea typeface="Nunito"/>
                <a:cs typeface="Nunito"/>
                <a:sym typeface="Nunito"/>
              </a:rPr>
              <a:t>Regular Expression-</a:t>
            </a:r>
            <a:r>
              <a:rPr lang="en-IN" sz="1200" dirty="0">
                <a:solidFill>
                  <a:schemeClr val="dk1"/>
                </a:solidFill>
                <a:latin typeface="Nunito"/>
                <a:ea typeface="Nunito"/>
                <a:cs typeface="Nunito"/>
                <a:sym typeface="Nunito"/>
              </a:rPr>
              <a:t> </a:t>
            </a:r>
            <a:r>
              <a:rPr lang="en-IN" sz="1200" dirty="0" smtClean="0">
                <a:solidFill>
                  <a:schemeClr val="dk1"/>
                </a:solidFill>
                <a:latin typeface="Nunito"/>
                <a:ea typeface="Nunito"/>
                <a:cs typeface="Nunito"/>
                <a:sym typeface="Nunito"/>
              </a:rPr>
              <a:t>It is used </a:t>
            </a:r>
            <a:r>
              <a:rPr lang="en-IN" sz="1200" dirty="0">
                <a:solidFill>
                  <a:schemeClr val="dk1"/>
                </a:solidFill>
                <a:latin typeface="Nunito"/>
                <a:ea typeface="Nunito"/>
                <a:cs typeface="Nunito"/>
                <a:sym typeface="Nunito"/>
              </a:rPr>
              <a:t>to denote regular languages. An expression is regular if:</a:t>
            </a:r>
          </a:p>
          <a:p>
            <a:pPr>
              <a:spcAft>
                <a:spcPts val="1600"/>
              </a:spcAft>
              <a:buClr>
                <a:schemeClr val="dk1"/>
              </a:buClr>
              <a:buSzPts val="1400"/>
            </a:pPr>
            <a:r>
              <a:rPr lang="en-IN" sz="1200" dirty="0" smtClean="0">
                <a:solidFill>
                  <a:schemeClr val="dk1"/>
                </a:solidFill>
                <a:latin typeface="Nunito"/>
                <a:ea typeface="Nunito"/>
                <a:cs typeface="Nunito"/>
                <a:sym typeface="Nunito"/>
              </a:rPr>
              <a:t>ɸ </a:t>
            </a:r>
            <a:r>
              <a:rPr lang="en-IN" sz="1200" dirty="0">
                <a:solidFill>
                  <a:schemeClr val="dk1"/>
                </a:solidFill>
                <a:latin typeface="Nunito"/>
                <a:ea typeface="Nunito"/>
                <a:cs typeface="Nunito"/>
                <a:sym typeface="Nunito"/>
              </a:rPr>
              <a:t>is a regular expression for regular language ɸ.</a:t>
            </a:r>
          </a:p>
          <a:p>
            <a:pPr>
              <a:spcAft>
                <a:spcPts val="1600"/>
              </a:spcAft>
              <a:buClr>
                <a:schemeClr val="dk1"/>
              </a:buClr>
              <a:buSzPts val="1400"/>
            </a:pPr>
            <a:r>
              <a:rPr lang="en-IN" sz="1200" dirty="0">
                <a:solidFill>
                  <a:schemeClr val="dk1"/>
                </a:solidFill>
                <a:latin typeface="Nunito"/>
                <a:ea typeface="Nunito"/>
                <a:cs typeface="Nunito"/>
                <a:sym typeface="Nunito"/>
              </a:rPr>
              <a:t>ɛ is a regular expression for regular language {ɛ}.</a:t>
            </a:r>
          </a:p>
          <a:p>
            <a:pPr>
              <a:spcAft>
                <a:spcPts val="1600"/>
              </a:spcAft>
              <a:buClr>
                <a:schemeClr val="dk1"/>
              </a:buClr>
              <a:buSzPts val="1400"/>
            </a:pPr>
            <a:r>
              <a:rPr lang="en-IN" sz="1200" dirty="0">
                <a:solidFill>
                  <a:schemeClr val="dk1"/>
                </a:solidFill>
                <a:latin typeface="Nunito"/>
                <a:ea typeface="Nunito"/>
                <a:cs typeface="Nunito"/>
                <a:sym typeface="Nunito"/>
              </a:rPr>
              <a:t>If a ∈ Σ (Σ represents the input alphabet), a is regular expression with language {a}.</a:t>
            </a:r>
          </a:p>
          <a:p>
            <a:pPr>
              <a:spcAft>
                <a:spcPts val="1600"/>
              </a:spcAft>
              <a:buClr>
                <a:schemeClr val="dk1"/>
              </a:buClr>
              <a:buSzPts val="1400"/>
            </a:pPr>
            <a:r>
              <a:rPr lang="en-IN" sz="1200" dirty="0">
                <a:solidFill>
                  <a:schemeClr val="dk1"/>
                </a:solidFill>
                <a:latin typeface="Nunito"/>
                <a:ea typeface="Nunito"/>
                <a:cs typeface="Nunito"/>
                <a:sym typeface="Nunito"/>
              </a:rPr>
              <a:t>If a and b are regular expression, a + b is also a regular expression with language {</a:t>
            </a:r>
            <a:r>
              <a:rPr lang="en-IN" sz="1200" dirty="0" err="1">
                <a:solidFill>
                  <a:schemeClr val="dk1"/>
                </a:solidFill>
                <a:latin typeface="Nunito"/>
                <a:ea typeface="Nunito"/>
                <a:cs typeface="Nunito"/>
                <a:sym typeface="Nunito"/>
              </a:rPr>
              <a:t>a,b</a:t>
            </a:r>
            <a:r>
              <a:rPr lang="en-IN" sz="1200" dirty="0">
                <a:solidFill>
                  <a:schemeClr val="dk1"/>
                </a:solidFill>
                <a:latin typeface="Nunito"/>
                <a:ea typeface="Nunito"/>
                <a:cs typeface="Nunito"/>
                <a:sym typeface="Nunito"/>
              </a:rPr>
              <a:t>}.</a:t>
            </a:r>
          </a:p>
          <a:p>
            <a:pPr>
              <a:spcAft>
                <a:spcPts val="1600"/>
              </a:spcAft>
              <a:buClr>
                <a:schemeClr val="dk1"/>
              </a:buClr>
              <a:buSzPts val="1400"/>
            </a:pPr>
            <a:r>
              <a:rPr lang="en-IN" sz="1200" dirty="0">
                <a:solidFill>
                  <a:schemeClr val="dk1"/>
                </a:solidFill>
                <a:latin typeface="Nunito"/>
                <a:ea typeface="Nunito"/>
                <a:cs typeface="Nunito"/>
                <a:sym typeface="Nunito"/>
              </a:rPr>
              <a:t>If a and b are regular expression, </a:t>
            </a:r>
            <a:r>
              <a:rPr lang="en-IN" sz="1200" dirty="0" err="1">
                <a:solidFill>
                  <a:schemeClr val="dk1"/>
                </a:solidFill>
                <a:latin typeface="Nunito"/>
                <a:ea typeface="Nunito"/>
                <a:cs typeface="Nunito"/>
                <a:sym typeface="Nunito"/>
              </a:rPr>
              <a:t>ab</a:t>
            </a:r>
            <a:r>
              <a:rPr lang="en-IN" sz="1200" dirty="0">
                <a:solidFill>
                  <a:schemeClr val="dk1"/>
                </a:solidFill>
                <a:latin typeface="Nunito"/>
                <a:ea typeface="Nunito"/>
                <a:cs typeface="Nunito"/>
                <a:sym typeface="Nunito"/>
              </a:rPr>
              <a:t> (concatenation of a and b) is also regular.</a:t>
            </a:r>
          </a:p>
          <a:p>
            <a:pPr>
              <a:spcAft>
                <a:spcPts val="1600"/>
              </a:spcAft>
              <a:buClr>
                <a:schemeClr val="dk1"/>
              </a:buClr>
              <a:buSzPts val="1400"/>
            </a:pPr>
            <a:r>
              <a:rPr lang="en-IN" sz="1200" dirty="0">
                <a:solidFill>
                  <a:schemeClr val="dk1"/>
                </a:solidFill>
                <a:latin typeface="Nunito"/>
                <a:ea typeface="Nunito"/>
                <a:cs typeface="Nunito"/>
                <a:sym typeface="Nunito"/>
              </a:rPr>
              <a:t>If a is regular expression, a* (0 or more times a) is also </a:t>
            </a:r>
            <a:r>
              <a:rPr lang="en-IN" sz="1200" dirty="0" smtClean="0">
                <a:solidFill>
                  <a:schemeClr val="dk1"/>
                </a:solidFill>
                <a:latin typeface="Nunito"/>
                <a:ea typeface="Nunito"/>
                <a:cs typeface="Nunito"/>
                <a:sym typeface="Nunito"/>
              </a:rPr>
              <a:t>regular</a:t>
            </a:r>
          </a:p>
          <a:p>
            <a:pPr marL="171450" indent="-171450">
              <a:spcAft>
                <a:spcPts val="1600"/>
              </a:spcAft>
              <a:buClr>
                <a:schemeClr val="dk1"/>
              </a:buClr>
              <a:buSzPts val="1400"/>
              <a:buFont typeface="Wingdings" pitchFamily="2" charset="2"/>
              <a:buChar char="§"/>
            </a:pPr>
            <a:r>
              <a:rPr lang="en-IN" sz="1200" b="1" u="sng" dirty="0">
                <a:solidFill>
                  <a:schemeClr val="dk1"/>
                </a:solidFill>
                <a:latin typeface="Nunito"/>
                <a:ea typeface="Nunito"/>
                <a:cs typeface="Nunito"/>
                <a:sym typeface="Nunito"/>
              </a:rPr>
              <a:t>Regular Languages : </a:t>
            </a:r>
            <a:r>
              <a:rPr lang="en-IN" sz="1200" dirty="0">
                <a:solidFill>
                  <a:schemeClr val="dk1"/>
                </a:solidFill>
                <a:latin typeface="Nunito"/>
                <a:ea typeface="Nunito"/>
                <a:cs typeface="Nunito"/>
                <a:sym typeface="Nunito"/>
              </a:rPr>
              <a:t>A language is regular if it can be expressed in terms of regular expression.</a:t>
            </a:r>
          </a:p>
        </p:txBody>
      </p:sp>
    </p:spTree>
    <p:extLst>
      <p:ext uri="{BB962C8B-B14F-4D97-AF65-F5344CB8AC3E}">
        <p14:creationId xmlns:p14="http://schemas.microsoft.com/office/powerpoint/2010/main" val="3637889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29</a:t>
            </a:r>
            <a:r>
              <a:rPr lang="en-IN" sz="1200" dirty="0">
                <a:solidFill>
                  <a:schemeClr val="dk1"/>
                </a:solidFill>
                <a:latin typeface="Nunito"/>
                <a:ea typeface="Nunito"/>
                <a:cs typeface="Nunito"/>
                <a:sym typeface="Nunito"/>
              </a:rPr>
              <a:t>) Which of the following component is important for semantic analysis</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a:t>
            </a:r>
            <a:r>
              <a:rPr lang="en-IN" sz="1200" dirty="0" err="1" smtClean="0">
                <a:solidFill>
                  <a:schemeClr val="dk1"/>
                </a:solidFill>
                <a:latin typeface="Nunito"/>
                <a:ea typeface="Nunito"/>
                <a:cs typeface="Nunito"/>
                <a:sym typeface="Nunito"/>
              </a:rPr>
              <a:t>Yacc</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a:t>
            </a:r>
            <a:r>
              <a:rPr lang="en-IN" sz="1200" dirty="0" err="1" smtClean="0">
                <a:solidFill>
                  <a:schemeClr val="dk1"/>
                </a:solidFill>
                <a:latin typeface="Nunito"/>
                <a:ea typeface="Nunito"/>
                <a:cs typeface="Nunito"/>
                <a:sym typeface="Nunito"/>
              </a:rPr>
              <a:t>Lex</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Symbol </a:t>
            </a:r>
            <a:r>
              <a:rPr lang="en-IN" sz="1200" dirty="0">
                <a:solidFill>
                  <a:schemeClr val="dk1"/>
                </a:solidFill>
                <a:latin typeface="Nunito"/>
                <a:ea typeface="Nunito"/>
                <a:cs typeface="Nunito"/>
                <a:sym typeface="Nunito"/>
              </a:rPr>
              <a:t>Table</a:t>
            </a:r>
          </a:p>
          <a:p>
            <a:pPr>
              <a:spcAft>
                <a:spcPts val="1600"/>
              </a:spcAft>
              <a:buClr>
                <a:schemeClr val="dk1"/>
              </a:buClr>
              <a:buSzPts val="1400"/>
            </a:pPr>
            <a:r>
              <a:rPr lang="en-IN" sz="1200" dirty="0" smtClean="0">
                <a:solidFill>
                  <a:schemeClr val="dk1"/>
                </a:solidFill>
                <a:latin typeface="Nunito"/>
                <a:ea typeface="Nunito"/>
                <a:cs typeface="Nunito"/>
                <a:sym typeface="Nunito"/>
              </a:rPr>
              <a:t>d) Type Checking</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d. Type </a:t>
            </a:r>
            <a:r>
              <a:rPr lang="en-IN" sz="1200" dirty="0" smtClean="0">
                <a:solidFill>
                  <a:schemeClr val="dk1"/>
                </a:solidFill>
                <a:latin typeface="Nunito"/>
                <a:ea typeface="Nunito"/>
                <a:cs typeface="Nunito"/>
                <a:sym typeface="Nunito"/>
              </a:rPr>
              <a:t>checking</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30</a:t>
            </a:r>
            <a:r>
              <a:rPr lang="en-IN" sz="1200" dirty="0">
                <a:solidFill>
                  <a:schemeClr val="dk1"/>
                </a:solidFill>
                <a:latin typeface="Nunito"/>
                <a:ea typeface="Nunito"/>
                <a:cs typeface="Nunito"/>
                <a:sym typeface="Nunito"/>
              </a:rPr>
              <a:t>) Which phase of the compiler is also known as Scanner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Syntax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b) Lexical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c) Semantic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d) Code generation</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b. Lexical Analysis</a:t>
            </a:r>
          </a:p>
        </p:txBody>
      </p:sp>
    </p:spTree>
    <p:extLst>
      <p:ext uri="{BB962C8B-B14F-4D97-AF65-F5344CB8AC3E}">
        <p14:creationId xmlns:p14="http://schemas.microsoft.com/office/powerpoint/2010/main" val="3316704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31</a:t>
            </a:r>
            <a:r>
              <a:rPr lang="en-IN" sz="1200" dirty="0">
                <a:solidFill>
                  <a:schemeClr val="dk1"/>
                </a:solidFill>
                <a:latin typeface="Nunito"/>
                <a:ea typeface="Nunito"/>
                <a:cs typeface="Nunito"/>
                <a:sym typeface="Nunito"/>
              </a:rPr>
              <a:t>) Which phase of the compiler is also known as Parser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Code </a:t>
            </a:r>
            <a:r>
              <a:rPr lang="en-IN" sz="1200" dirty="0">
                <a:solidFill>
                  <a:schemeClr val="dk1"/>
                </a:solidFill>
                <a:latin typeface="Nunito"/>
                <a:ea typeface="Nunito"/>
                <a:cs typeface="Nunito"/>
                <a:sym typeface="Nunito"/>
              </a:rPr>
              <a:t>Optimization</a:t>
            </a:r>
          </a:p>
          <a:p>
            <a:pPr>
              <a:spcAft>
                <a:spcPts val="1600"/>
              </a:spcAft>
              <a:buClr>
                <a:schemeClr val="dk1"/>
              </a:buClr>
              <a:buSzPts val="1400"/>
            </a:pPr>
            <a:r>
              <a:rPr lang="en-IN" sz="1200" dirty="0" smtClean="0">
                <a:solidFill>
                  <a:schemeClr val="dk1"/>
                </a:solidFill>
                <a:latin typeface="Nunito"/>
                <a:ea typeface="Nunito"/>
                <a:cs typeface="Nunito"/>
                <a:sym typeface="Nunito"/>
              </a:rPr>
              <a:t>b) Semantic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c) Syntax </a:t>
            </a:r>
            <a:r>
              <a:rPr lang="en-IN" sz="1200" dirty="0">
                <a:solidFill>
                  <a:schemeClr val="dk1"/>
                </a:solidFill>
                <a:latin typeface="Nunito"/>
                <a:ea typeface="Nunito"/>
                <a:cs typeface="Nunito"/>
                <a:sym typeface="Nunito"/>
              </a:rPr>
              <a:t>Analysis</a:t>
            </a:r>
          </a:p>
          <a:p>
            <a:pPr>
              <a:spcAft>
                <a:spcPts val="1600"/>
              </a:spcAft>
              <a:buClr>
                <a:schemeClr val="dk1"/>
              </a:buClr>
              <a:buSzPts val="1400"/>
            </a:pPr>
            <a:r>
              <a:rPr lang="en-IN" sz="1200" dirty="0" smtClean="0">
                <a:solidFill>
                  <a:schemeClr val="dk1"/>
                </a:solidFill>
                <a:latin typeface="Nunito"/>
                <a:ea typeface="Nunito"/>
                <a:cs typeface="Nunito"/>
                <a:sym typeface="Nunito"/>
              </a:rPr>
              <a:t>d) Lexical Analysis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c. Syntax </a:t>
            </a:r>
            <a:r>
              <a:rPr lang="en-IN" sz="1200" dirty="0" smtClean="0">
                <a:solidFill>
                  <a:schemeClr val="dk1"/>
                </a:solidFill>
                <a:latin typeface="Nunito"/>
                <a:ea typeface="Nunito"/>
                <a:cs typeface="Nunito"/>
                <a:sym typeface="Nunito"/>
              </a:rPr>
              <a:t>Analysis</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32</a:t>
            </a:r>
            <a:r>
              <a:rPr lang="en-IN" sz="1200" dirty="0">
                <a:solidFill>
                  <a:schemeClr val="dk1"/>
                </a:solidFill>
                <a:latin typeface="Nunito"/>
                <a:ea typeface="Nunito"/>
                <a:cs typeface="Nunito"/>
                <a:sym typeface="Nunito"/>
              </a:rPr>
              <a:t>) Which of the following parser is a top-down parser</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An </a:t>
            </a:r>
            <a:r>
              <a:rPr lang="en-IN" sz="1200" dirty="0">
                <a:solidFill>
                  <a:schemeClr val="dk1"/>
                </a:solidFill>
                <a:latin typeface="Nunito"/>
                <a:ea typeface="Nunito"/>
                <a:cs typeface="Nunito"/>
                <a:sym typeface="Nunito"/>
              </a:rPr>
              <a:t>LALR parser</a:t>
            </a:r>
          </a:p>
          <a:p>
            <a:pPr>
              <a:spcAft>
                <a:spcPts val="1600"/>
              </a:spcAft>
              <a:buClr>
                <a:schemeClr val="dk1"/>
              </a:buClr>
              <a:buSzPts val="1400"/>
            </a:pPr>
            <a:r>
              <a:rPr lang="en-IN" sz="1200" dirty="0" smtClean="0">
                <a:solidFill>
                  <a:schemeClr val="dk1"/>
                </a:solidFill>
                <a:latin typeface="Nunito"/>
                <a:ea typeface="Nunito"/>
                <a:cs typeface="Nunito"/>
                <a:sym typeface="Nunito"/>
              </a:rPr>
              <a:t>b) A </a:t>
            </a:r>
            <a:r>
              <a:rPr lang="en-IN" sz="1200" dirty="0">
                <a:solidFill>
                  <a:schemeClr val="dk1"/>
                </a:solidFill>
                <a:latin typeface="Nunito"/>
                <a:ea typeface="Nunito"/>
                <a:cs typeface="Nunito"/>
                <a:sym typeface="Nunito"/>
              </a:rPr>
              <a:t>LR parser</a:t>
            </a:r>
          </a:p>
          <a:p>
            <a:pPr>
              <a:spcAft>
                <a:spcPts val="1600"/>
              </a:spcAft>
              <a:buClr>
                <a:schemeClr val="dk1"/>
              </a:buClr>
              <a:buSzPts val="1400"/>
            </a:pPr>
            <a:r>
              <a:rPr lang="en-IN" sz="1200" dirty="0" smtClean="0">
                <a:solidFill>
                  <a:schemeClr val="dk1"/>
                </a:solidFill>
                <a:latin typeface="Nunito"/>
                <a:ea typeface="Nunito"/>
                <a:cs typeface="Nunito"/>
                <a:sym typeface="Nunito"/>
              </a:rPr>
              <a:t>c) Operator </a:t>
            </a:r>
            <a:r>
              <a:rPr lang="en-IN" sz="1200" dirty="0">
                <a:solidFill>
                  <a:schemeClr val="dk1"/>
                </a:solidFill>
                <a:latin typeface="Nunito"/>
                <a:ea typeface="Nunito"/>
                <a:cs typeface="Nunito"/>
                <a:sym typeface="Nunito"/>
              </a:rPr>
              <a:t>precedence parser</a:t>
            </a:r>
          </a:p>
          <a:p>
            <a:pPr>
              <a:spcAft>
                <a:spcPts val="1600"/>
              </a:spcAft>
              <a:buClr>
                <a:schemeClr val="dk1"/>
              </a:buClr>
              <a:buSzPts val="1400"/>
            </a:pPr>
            <a:r>
              <a:rPr lang="en-IN" sz="1200" dirty="0" smtClean="0">
                <a:solidFill>
                  <a:schemeClr val="dk1"/>
                </a:solidFill>
                <a:latin typeface="Nunito"/>
                <a:ea typeface="Nunito"/>
                <a:cs typeface="Nunito"/>
                <a:sym typeface="Nunito"/>
              </a:rPr>
              <a:t>d) Recursive </a:t>
            </a:r>
            <a:r>
              <a:rPr lang="en-IN" sz="1200" dirty="0">
                <a:solidFill>
                  <a:schemeClr val="dk1"/>
                </a:solidFill>
                <a:latin typeface="Nunito"/>
                <a:ea typeface="Nunito"/>
                <a:cs typeface="Nunito"/>
                <a:sym typeface="Nunito"/>
              </a:rPr>
              <a:t>descent </a:t>
            </a:r>
            <a:r>
              <a:rPr lang="en-IN" sz="1200" dirty="0" smtClean="0">
                <a:solidFill>
                  <a:schemeClr val="dk1"/>
                </a:solidFill>
                <a:latin typeface="Nunito"/>
                <a:ea typeface="Nunito"/>
                <a:cs typeface="Nunito"/>
                <a:sym typeface="Nunito"/>
              </a:rPr>
              <a:t>parser</a:t>
            </a:r>
          </a:p>
          <a:p>
            <a:pPr marL="171450" indent="-171450">
              <a:spcAft>
                <a:spcPts val="1600"/>
              </a:spcAft>
              <a:buClr>
                <a:schemeClr val="dk1"/>
              </a:buClr>
              <a:buSzPts val="1400"/>
              <a:buFont typeface="Wingdings" pitchFamily="2" charset="2"/>
              <a:buChar char="§"/>
            </a:pPr>
            <a:r>
              <a:rPr lang="en-IN" sz="1200" dirty="0" err="1" smtClean="0">
                <a:solidFill>
                  <a:schemeClr val="dk1"/>
                </a:solidFill>
                <a:latin typeface="Nunito"/>
                <a:ea typeface="Nunito"/>
                <a:cs typeface="Nunito"/>
                <a:sym typeface="Nunito"/>
              </a:rPr>
              <a:t>Answer:d</a:t>
            </a:r>
            <a:r>
              <a:rPr lang="en-IN" sz="1200" dirty="0">
                <a:solidFill>
                  <a:schemeClr val="dk1"/>
                </a:solidFill>
                <a:latin typeface="Nunito"/>
                <a:ea typeface="Nunito"/>
                <a:cs typeface="Nunito"/>
                <a:sym typeface="Nunito"/>
              </a:rPr>
              <a:t>. Recursive descent parser</a:t>
            </a:r>
          </a:p>
        </p:txBody>
      </p:sp>
    </p:spTree>
    <p:extLst>
      <p:ext uri="{BB962C8B-B14F-4D97-AF65-F5344CB8AC3E}">
        <p14:creationId xmlns:p14="http://schemas.microsoft.com/office/powerpoint/2010/main" val="38016478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565352"/>
          </a:xfrm>
          <a:prstGeom prst="rect">
            <a:avLst/>
          </a:prstGeom>
          <a:noFill/>
        </p:spPr>
        <p:txBody>
          <a:bodyPr wrap="square" rtlCol="0">
            <a:spAutoFit/>
          </a:bodyPr>
          <a:lstStyle/>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33</a:t>
            </a:r>
            <a:r>
              <a:rPr lang="en-IN" sz="1200" dirty="0">
                <a:solidFill>
                  <a:schemeClr val="dk1"/>
                </a:solidFill>
                <a:latin typeface="Nunito"/>
                <a:ea typeface="Nunito"/>
                <a:cs typeface="Nunito"/>
                <a:sym typeface="Nunito"/>
              </a:rPr>
              <a:t>) Keywords are recognized in a compiler during </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the </a:t>
            </a:r>
            <a:r>
              <a:rPr lang="en-IN" sz="1200" dirty="0">
                <a:solidFill>
                  <a:schemeClr val="dk1"/>
                </a:solidFill>
                <a:latin typeface="Nunito"/>
                <a:ea typeface="Nunito"/>
                <a:cs typeface="Nunito"/>
                <a:sym typeface="Nunito"/>
              </a:rPr>
              <a:t>code generation</a:t>
            </a:r>
          </a:p>
          <a:p>
            <a:pPr>
              <a:spcAft>
                <a:spcPts val="1600"/>
              </a:spcAft>
              <a:buClr>
                <a:schemeClr val="dk1"/>
              </a:buClr>
              <a:buSzPts val="1400"/>
            </a:pPr>
            <a:r>
              <a:rPr lang="en-IN" sz="1200" dirty="0" smtClean="0">
                <a:solidFill>
                  <a:schemeClr val="dk1"/>
                </a:solidFill>
                <a:latin typeface="Nunito"/>
                <a:ea typeface="Nunito"/>
                <a:cs typeface="Nunito"/>
                <a:sym typeface="Nunito"/>
              </a:rPr>
              <a:t>b) the </a:t>
            </a:r>
            <a:r>
              <a:rPr lang="en-IN" sz="1200" dirty="0">
                <a:solidFill>
                  <a:schemeClr val="dk1"/>
                </a:solidFill>
                <a:latin typeface="Nunito"/>
                <a:ea typeface="Nunito"/>
                <a:cs typeface="Nunito"/>
                <a:sym typeface="Nunito"/>
              </a:rPr>
              <a:t>data flow analysis</a:t>
            </a:r>
          </a:p>
          <a:p>
            <a:pPr>
              <a:spcAft>
                <a:spcPts val="1600"/>
              </a:spcAft>
              <a:buClr>
                <a:schemeClr val="dk1"/>
              </a:buClr>
              <a:buSzPts val="1400"/>
            </a:pPr>
            <a:r>
              <a:rPr lang="en-IN" sz="1200" dirty="0" smtClean="0">
                <a:solidFill>
                  <a:schemeClr val="dk1"/>
                </a:solidFill>
                <a:latin typeface="Nunito"/>
                <a:ea typeface="Nunito"/>
                <a:cs typeface="Nunito"/>
                <a:sym typeface="Nunito"/>
              </a:rPr>
              <a:t>c) the </a:t>
            </a:r>
            <a:r>
              <a:rPr lang="en-IN" sz="1200" dirty="0">
                <a:solidFill>
                  <a:schemeClr val="dk1"/>
                </a:solidFill>
                <a:latin typeface="Nunito"/>
                <a:ea typeface="Nunito"/>
                <a:cs typeface="Nunito"/>
                <a:sym typeface="Nunito"/>
              </a:rPr>
              <a:t>lexical analysis of the program</a:t>
            </a:r>
          </a:p>
          <a:p>
            <a:pPr>
              <a:spcAft>
                <a:spcPts val="1600"/>
              </a:spcAft>
              <a:buClr>
                <a:schemeClr val="dk1"/>
              </a:buClr>
              <a:buSzPts val="1400"/>
            </a:pPr>
            <a:r>
              <a:rPr lang="en-IN" sz="1200" dirty="0" smtClean="0">
                <a:solidFill>
                  <a:schemeClr val="dk1"/>
                </a:solidFill>
                <a:latin typeface="Nunito"/>
                <a:ea typeface="Nunito"/>
                <a:cs typeface="Nunito"/>
                <a:sym typeface="Nunito"/>
              </a:rPr>
              <a:t>d) the </a:t>
            </a:r>
            <a:r>
              <a:rPr lang="en-IN" sz="1200" dirty="0">
                <a:solidFill>
                  <a:schemeClr val="dk1"/>
                </a:solidFill>
                <a:latin typeface="Nunito"/>
                <a:ea typeface="Nunito"/>
                <a:cs typeface="Nunito"/>
                <a:sym typeface="Nunito"/>
              </a:rPr>
              <a:t>program </a:t>
            </a:r>
            <a:r>
              <a:rPr lang="en-IN" sz="1200" dirty="0" smtClean="0">
                <a:solidFill>
                  <a:schemeClr val="dk1"/>
                </a:solidFill>
                <a:latin typeface="Nunito"/>
                <a:ea typeface="Nunito"/>
                <a:cs typeface="Nunito"/>
                <a:sym typeface="Nunito"/>
              </a:rPr>
              <a:t>parsing</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c. the lexical analysis of the </a:t>
            </a:r>
            <a:r>
              <a:rPr lang="en-IN" sz="1200" dirty="0" smtClean="0">
                <a:solidFill>
                  <a:schemeClr val="dk1"/>
                </a:solidFill>
                <a:latin typeface="Nunito"/>
                <a:ea typeface="Nunito"/>
                <a:cs typeface="Nunito"/>
                <a:sym typeface="Nunito"/>
              </a:rPr>
              <a:t>program</a:t>
            </a:r>
          </a:p>
          <a:p>
            <a:pPr marL="171450" indent="-1714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34</a:t>
            </a:r>
            <a:r>
              <a:rPr lang="en-IN" sz="1200" dirty="0">
                <a:solidFill>
                  <a:schemeClr val="dk1"/>
                </a:solidFill>
                <a:latin typeface="Nunito"/>
                <a:ea typeface="Nunito"/>
                <a:cs typeface="Nunito"/>
                <a:sym typeface="Nunito"/>
              </a:rPr>
              <a:t>) Leaf nodes in a parse tree indicate</a:t>
            </a:r>
            <a:r>
              <a:rPr lang="en-IN" sz="1200" dirty="0" smtClean="0">
                <a:solidFill>
                  <a:schemeClr val="dk1"/>
                </a:solidFill>
                <a:latin typeface="Nunito"/>
                <a:ea typeface="Nunito"/>
                <a:cs typeface="Nunito"/>
                <a:sym typeface="Nunito"/>
              </a:rPr>
              <a:t>?</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a) sub-terminals</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b) half-terminals</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c) non-terminals</a:t>
            </a:r>
            <a:endParaRPr lang="en-IN" sz="1200" dirty="0">
              <a:solidFill>
                <a:schemeClr val="dk1"/>
              </a:solidFill>
              <a:latin typeface="Nunito"/>
              <a:ea typeface="Nunito"/>
              <a:cs typeface="Nunito"/>
              <a:sym typeface="Nunito"/>
            </a:endParaRPr>
          </a:p>
          <a:p>
            <a:pPr>
              <a:spcAft>
                <a:spcPts val="1600"/>
              </a:spcAft>
              <a:buClr>
                <a:schemeClr val="dk1"/>
              </a:buClr>
              <a:buSzPts val="1400"/>
            </a:pPr>
            <a:r>
              <a:rPr lang="en-IN" sz="1200" dirty="0" smtClean="0">
                <a:solidFill>
                  <a:schemeClr val="dk1"/>
                </a:solidFill>
                <a:latin typeface="Nunito"/>
                <a:ea typeface="Nunito"/>
                <a:cs typeface="Nunito"/>
                <a:sym typeface="Nunito"/>
              </a:rPr>
              <a:t>d) Terminals</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Answer: d. terminals.</a:t>
            </a:r>
          </a:p>
        </p:txBody>
      </p:sp>
    </p:spTree>
    <p:extLst>
      <p:ext uri="{BB962C8B-B14F-4D97-AF65-F5344CB8AC3E}">
        <p14:creationId xmlns:p14="http://schemas.microsoft.com/office/powerpoint/2010/main" val="38446500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247317"/>
          </a:xfrm>
          <a:prstGeom prst="rect">
            <a:avLst/>
          </a:prstGeom>
          <a:noFill/>
        </p:spPr>
        <p:txBody>
          <a:bodyPr wrap="square" rtlCol="0">
            <a:spAutoFit/>
          </a:bodyPr>
          <a:lstStyle/>
          <a:p>
            <a:pPr marL="171450" indent="-171450">
              <a:buFont typeface="Wingdings" pitchFamily="2" charset="2"/>
              <a:buChar char="§"/>
            </a:pPr>
            <a:r>
              <a:rPr lang="en-IN" sz="1200" dirty="0"/>
              <a:t>3</a:t>
            </a:r>
            <a:r>
              <a:rPr lang="en-IN" sz="1200" dirty="0" smtClean="0"/>
              <a:t>5</a:t>
            </a:r>
            <a:r>
              <a:rPr lang="en-IN" sz="1200" dirty="0"/>
              <a:t>) Which graph describes the basic block and successor relationship</a:t>
            </a:r>
            <a:r>
              <a:rPr lang="en-IN" sz="1200" dirty="0" smtClean="0"/>
              <a:t>?</a:t>
            </a:r>
          </a:p>
          <a:p>
            <a:endParaRPr lang="en-IN" sz="1200" dirty="0"/>
          </a:p>
          <a:p>
            <a:pPr marL="228600" indent="-228600">
              <a:buAutoNum type="alphaLcParenR"/>
            </a:pPr>
            <a:r>
              <a:rPr lang="en-IN" sz="1200" dirty="0" smtClean="0"/>
              <a:t>Control graph</a:t>
            </a:r>
          </a:p>
          <a:p>
            <a:endParaRPr lang="en-IN" sz="1200" dirty="0"/>
          </a:p>
          <a:p>
            <a:r>
              <a:rPr lang="en-IN" sz="1200" dirty="0" smtClean="0"/>
              <a:t>b) DAG</a:t>
            </a:r>
          </a:p>
          <a:p>
            <a:endParaRPr lang="en-IN" sz="1200" dirty="0"/>
          </a:p>
          <a:p>
            <a:r>
              <a:rPr lang="en-IN" sz="1200" dirty="0" smtClean="0"/>
              <a:t>c) Flow graph</a:t>
            </a:r>
          </a:p>
          <a:p>
            <a:endParaRPr lang="en-IN" sz="1200" dirty="0"/>
          </a:p>
          <a:p>
            <a:r>
              <a:rPr lang="en-IN" sz="1200" dirty="0" smtClean="0"/>
              <a:t>d) Hamilton graph</a:t>
            </a:r>
          </a:p>
          <a:p>
            <a:endParaRPr lang="en-IN" sz="1200" dirty="0" smtClean="0"/>
          </a:p>
          <a:p>
            <a:pPr marL="171450" indent="-171450">
              <a:buFont typeface="Wingdings" pitchFamily="2" charset="2"/>
              <a:buChar char="§"/>
            </a:pPr>
            <a:r>
              <a:rPr lang="en-IN" sz="1200" dirty="0"/>
              <a:t>Answer: c. Flow </a:t>
            </a:r>
            <a:r>
              <a:rPr lang="en-IN" sz="1200" dirty="0" smtClean="0"/>
              <a:t>graph</a:t>
            </a:r>
          </a:p>
          <a:p>
            <a:endParaRPr lang="en-IN" sz="1200" dirty="0" smtClean="0"/>
          </a:p>
          <a:p>
            <a:pPr marL="171450" indent="-171450">
              <a:buFont typeface="Wingdings" pitchFamily="2" charset="2"/>
              <a:buChar char="§"/>
            </a:pPr>
            <a:r>
              <a:rPr lang="en-IN" sz="1200" dirty="0" smtClean="0"/>
              <a:t>36</a:t>
            </a:r>
            <a:r>
              <a:rPr lang="en-IN" sz="1200" dirty="0"/>
              <a:t>) Which language is accepted by the push-down automata?</a:t>
            </a:r>
          </a:p>
          <a:p>
            <a:pPr marL="171450" indent="-171450">
              <a:buFont typeface="Wingdings" pitchFamily="2" charset="2"/>
              <a:buChar char="§"/>
            </a:pPr>
            <a:endParaRPr lang="en-IN" sz="1200" dirty="0"/>
          </a:p>
          <a:p>
            <a:pPr marL="228600" indent="-228600">
              <a:lnSpc>
                <a:spcPct val="150000"/>
              </a:lnSpc>
              <a:buAutoNum type="alphaLcParenR"/>
            </a:pPr>
            <a:r>
              <a:rPr lang="en-IN" sz="1200" dirty="0" smtClean="0"/>
              <a:t>Type </a:t>
            </a:r>
            <a:r>
              <a:rPr lang="en-IN" sz="1200" dirty="0"/>
              <a:t>0 </a:t>
            </a:r>
            <a:r>
              <a:rPr lang="en-IN" sz="1200" dirty="0" smtClean="0"/>
              <a:t>language</a:t>
            </a:r>
          </a:p>
          <a:p>
            <a:pPr marL="228600" indent="-228600">
              <a:lnSpc>
                <a:spcPct val="150000"/>
              </a:lnSpc>
              <a:buAutoNum type="alphaLcParenR"/>
            </a:pPr>
            <a:r>
              <a:rPr lang="en-IN" sz="1200" dirty="0" smtClean="0"/>
              <a:t>Type </a:t>
            </a:r>
            <a:r>
              <a:rPr lang="en-IN" sz="1200" dirty="0"/>
              <a:t>1 </a:t>
            </a:r>
            <a:r>
              <a:rPr lang="en-IN" sz="1200" dirty="0" smtClean="0"/>
              <a:t>language</a:t>
            </a:r>
          </a:p>
          <a:p>
            <a:pPr marL="228600" indent="-228600">
              <a:lnSpc>
                <a:spcPct val="150000"/>
              </a:lnSpc>
              <a:buAutoNum type="alphaLcParenR"/>
            </a:pPr>
            <a:r>
              <a:rPr lang="en-IN" sz="1200" dirty="0" smtClean="0"/>
              <a:t>Type </a:t>
            </a:r>
            <a:r>
              <a:rPr lang="en-IN" sz="1200" dirty="0"/>
              <a:t>2 </a:t>
            </a:r>
            <a:r>
              <a:rPr lang="en-IN" sz="1200" dirty="0" smtClean="0"/>
              <a:t>language</a:t>
            </a:r>
          </a:p>
          <a:p>
            <a:pPr marL="228600" indent="-228600">
              <a:lnSpc>
                <a:spcPct val="150000"/>
              </a:lnSpc>
              <a:buAutoNum type="alphaLcParenR"/>
            </a:pPr>
            <a:r>
              <a:rPr lang="en-IN" sz="1200" dirty="0" smtClean="0"/>
              <a:t>Type </a:t>
            </a:r>
            <a:r>
              <a:rPr lang="en-IN" sz="1200" dirty="0"/>
              <a:t>3 </a:t>
            </a:r>
            <a:r>
              <a:rPr lang="en-IN" sz="1200" dirty="0" smtClean="0"/>
              <a:t>language</a:t>
            </a:r>
          </a:p>
          <a:p>
            <a:pPr marL="171450" indent="-171450">
              <a:lnSpc>
                <a:spcPct val="150000"/>
              </a:lnSpc>
              <a:buFont typeface="Wingdings" pitchFamily="2" charset="2"/>
              <a:buChar char="§"/>
            </a:pPr>
            <a:r>
              <a:rPr lang="en-IN" sz="1200" dirty="0"/>
              <a:t>Answer: c. Type 2 language</a:t>
            </a:r>
            <a:endParaRPr lang="en-IN" sz="1200" dirty="0" smtClean="0"/>
          </a:p>
          <a:p>
            <a:pPr marL="171450" indent="-171450">
              <a:buFont typeface="Wingdings" pitchFamily="2" charset="2"/>
              <a:buChar char="§"/>
            </a:pPr>
            <a:endParaRPr lang="en-IN" sz="1200" dirty="0"/>
          </a:p>
        </p:txBody>
      </p:sp>
    </p:spTree>
    <p:extLst>
      <p:ext uri="{BB962C8B-B14F-4D97-AF65-F5344CB8AC3E}">
        <p14:creationId xmlns:p14="http://schemas.microsoft.com/office/powerpoint/2010/main" val="2547922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4339650"/>
          </a:xfrm>
          <a:prstGeom prst="rect">
            <a:avLst/>
          </a:prstGeom>
          <a:noFill/>
        </p:spPr>
        <p:txBody>
          <a:bodyPr wrap="square" rtlCol="0">
            <a:spAutoFit/>
          </a:bodyPr>
          <a:lstStyle/>
          <a:p>
            <a:pPr marL="171450" indent="-171450">
              <a:buFont typeface="Wingdings" pitchFamily="2" charset="2"/>
              <a:buChar char="§"/>
            </a:pPr>
            <a:r>
              <a:rPr lang="en-IN" sz="1200" dirty="0" smtClean="0"/>
              <a:t>37</a:t>
            </a:r>
            <a:r>
              <a:rPr lang="en-IN" sz="1200" dirty="0"/>
              <a:t>) The most general phase of structured grammar is?</a:t>
            </a:r>
          </a:p>
          <a:p>
            <a:pPr marL="171450" indent="-171450">
              <a:buFont typeface="Wingdings" pitchFamily="2" charset="2"/>
              <a:buChar char="§"/>
            </a:pPr>
            <a:endParaRPr lang="en-IN" sz="1200" dirty="0"/>
          </a:p>
          <a:p>
            <a:pPr marL="228600" indent="-228600">
              <a:lnSpc>
                <a:spcPct val="150000"/>
              </a:lnSpc>
              <a:buAutoNum type="alphaLcParenR"/>
            </a:pPr>
            <a:r>
              <a:rPr lang="en-IN" sz="1200" dirty="0" smtClean="0"/>
              <a:t>Context-sensitive grammar</a:t>
            </a:r>
          </a:p>
          <a:p>
            <a:pPr marL="228600" indent="-228600">
              <a:lnSpc>
                <a:spcPct val="150000"/>
              </a:lnSpc>
              <a:buAutoNum type="alphaLcParenR"/>
            </a:pPr>
            <a:r>
              <a:rPr lang="en-IN" sz="1200" dirty="0" smtClean="0"/>
              <a:t>Context-free grammar</a:t>
            </a:r>
          </a:p>
          <a:p>
            <a:pPr marL="228600" indent="-228600">
              <a:lnSpc>
                <a:spcPct val="150000"/>
              </a:lnSpc>
              <a:buAutoNum type="alphaLcParenR"/>
            </a:pPr>
            <a:r>
              <a:rPr lang="en-IN" sz="1200" dirty="0" smtClean="0"/>
              <a:t>Regular grammar</a:t>
            </a:r>
          </a:p>
          <a:p>
            <a:pPr marL="228600" indent="-228600">
              <a:lnSpc>
                <a:spcPct val="150000"/>
              </a:lnSpc>
              <a:buAutoNum type="alphaLcParenR"/>
            </a:pPr>
            <a:r>
              <a:rPr lang="en-IN" sz="1200" dirty="0" smtClean="0"/>
              <a:t>All of these</a:t>
            </a:r>
          </a:p>
          <a:p>
            <a:pPr marL="171450" indent="-171450">
              <a:lnSpc>
                <a:spcPct val="150000"/>
              </a:lnSpc>
              <a:buFont typeface="Wingdings" pitchFamily="2" charset="2"/>
              <a:buChar char="§"/>
            </a:pPr>
            <a:r>
              <a:rPr lang="en-IN" sz="1200" dirty="0"/>
              <a:t>Answer: a. Context Sensitive </a:t>
            </a:r>
            <a:r>
              <a:rPr lang="en-IN" sz="1200" dirty="0" smtClean="0"/>
              <a:t>Grammar</a:t>
            </a:r>
          </a:p>
          <a:p>
            <a:pPr>
              <a:lnSpc>
                <a:spcPct val="150000"/>
              </a:lnSpc>
            </a:pPr>
            <a:endParaRPr lang="en-IN" sz="1200" dirty="0" smtClean="0"/>
          </a:p>
          <a:p>
            <a:pPr marL="171450" indent="-171450">
              <a:lnSpc>
                <a:spcPct val="200000"/>
              </a:lnSpc>
              <a:buFont typeface="Wingdings" pitchFamily="2" charset="2"/>
              <a:buChar char="§"/>
            </a:pPr>
            <a:r>
              <a:rPr lang="en-IN" sz="1200" dirty="0" smtClean="0"/>
              <a:t>38</a:t>
            </a:r>
            <a:r>
              <a:rPr lang="en-IN" sz="1200" dirty="0"/>
              <a:t>) In the compiler, the function of using intermediate code is</a:t>
            </a:r>
            <a:r>
              <a:rPr lang="en-IN" sz="1200" dirty="0" smtClean="0"/>
              <a:t>:</a:t>
            </a:r>
            <a:endParaRPr lang="en-IN" sz="1200" dirty="0"/>
          </a:p>
          <a:p>
            <a:pPr marL="228600" indent="-228600">
              <a:lnSpc>
                <a:spcPct val="200000"/>
              </a:lnSpc>
              <a:buAutoNum type="alphaLcParenR"/>
            </a:pPr>
            <a:r>
              <a:rPr lang="en-IN" sz="1200" dirty="0" smtClean="0"/>
              <a:t>to </a:t>
            </a:r>
            <a:r>
              <a:rPr lang="en-IN" sz="1200" dirty="0"/>
              <a:t>improve the register </a:t>
            </a:r>
            <a:r>
              <a:rPr lang="en-IN" sz="1200" dirty="0" smtClean="0"/>
              <a:t>allocation</a:t>
            </a:r>
          </a:p>
          <a:p>
            <a:pPr marL="228600" indent="-228600">
              <a:lnSpc>
                <a:spcPct val="200000"/>
              </a:lnSpc>
              <a:buAutoNum type="alphaLcParenR"/>
            </a:pPr>
            <a:r>
              <a:rPr lang="en-IN" sz="1200" dirty="0" smtClean="0"/>
              <a:t>to </a:t>
            </a:r>
            <a:r>
              <a:rPr lang="en-IN" sz="1200" dirty="0"/>
              <a:t>increase the error reporting &amp; </a:t>
            </a:r>
            <a:r>
              <a:rPr lang="en-IN" sz="1200" dirty="0" smtClean="0"/>
              <a:t>recovery.</a:t>
            </a:r>
          </a:p>
          <a:p>
            <a:pPr marL="228600" indent="-228600">
              <a:lnSpc>
                <a:spcPct val="200000"/>
              </a:lnSpc>
              <a:buAutoNum type="alphaLcParenR"/>
            </a:pPr>
            <a:r>
              <a:rPr lang="en-IN" sz="1200" dirty="0" smtClean="0"/>
              <a:t>to </a:t>
            </a:r>
            <a:r>
              <a:rPr lang="en-IN" sz="1200" dirty="0"/>
              <a:t>make semantic analysis </a:t>
            </a:r>
            <a:r>
              <a:rPr lang="en-IN" sz="1200" dirty="0" smtClean="0"/>
              <a:t>easier.</a:t>
            </a:r>
          </a:p>
          <a:p>
            <a:pPr marL="228600" indent="-228600">
              <a:lnSpc>
                <a:spcPct val="200000"/>
              </a:lnSpc>
              <a:buAutoNum type="alphaLcParenR"/>
            </a:pPr>
            <a:r>
              <a:rPr lang="en-IN" sz="1200" dirty="0" smtClean="0"/>
              <a:t>to </a:t>
            </a:r>
            <a:r>
              <a:rPr lang="en-IN" sz="1200" dirty="0"/>
              <a:t>increase the chances of re-using the machine-independent code optimizer in other compilers</a:t>
            </a:r>
            <a:r>
              <a:rPr lang="en-IN" sz="1200" dirty="0" smtClean="0"/>
              <a:t>.</a:t>
            </a:r>
          </a:p>
          <a:p>
            <a:pPr marL="171450" indent="-171450">
              <a:lnSpc>
                <a:spcPct val="200000"/>
              </a:lnSpc>
              <a:buFont typeface="Wingdings" pitchFamily="2" charset="2"/>
              <a:buChar char="§"/>
            </a:pPr>
            <a:r>
              <a:rPr lang="en-IN" sz="1200" dirty="0"/>
              <a:t>d. to increase the chances of re-using the machine-independent code optimizer in </a:t>
            </a:r>
            <a:r>
              <a:rPr lang="en-IN" sz="1200" dirty="0" smtClean="0"/>
              <a:t>other compilers</a:t>
            </a:r>
            <a:r>
              <a:rPr lang="en-IN" sz="1200" dirty="0"/>
              <a:t>.</a:t>
            </a:r>
          </a:p>
        </p:txBody>
      </p:sp>
    </p:spTree>
    <p:extLst>
      <p:ext uri="{BB962C8B-B14F-4D97-AF65-F5344CB8AC3E}">
        <p14:creationId xmlns:p14="http://schemas.microsoft.com/office/powerpoint/2010/main" val="10640619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39</a:t>
            </a:r>
            <a:r>
              <a:rPr lang="en-IN" sz="1200" dirty="0"/>
              <a:t>) In how many types of optimization can be divided</a:t>
            </a:r>
            <a:r>
              <a:rPr lang="en-IN" sz="1200" dirty="0" smtClean="0"/>
              <a:t>?</a:t>
            </a:r>
            <a:endParaRPr lang="en-IN" sz="1200" dirty="0"/>
          </a:p>
          <a:p>
            <a:pPr marL="228600" indent="-228600">
              <a:lnSpc>
                <a:spcPct val="150000"/>
              </a:lnSpc>
              <a:buAutoNum type="alphaLcParenR"/>
            </a:pPr>
            <a:r>
              <a:rPr lang="en-IN" sz="1200" dirty="0" smtClean="0"/>
              <a:t>two types</a:t>
            </a:r>
          </a:p>
          <a:p>
            <a:pPr marL="228600" indent="-228600">
              <a:lnSpc>
                <a:spcPct val="150000"/>
              </a:lnSpc>
              <a:buAutoNum type="alphaLcParenR"/>
            </a:pPr>
            <a:r>
              <a:rPr lang="en-IN" sz="1200" dirty="0" smtClean="0"/>
              <a:t>three types</a:t>
            </a:r>
          </a:p>
          <a:p>
            <a:pPr marL="228600" indent="-228600">
              <a:lnSpc>
                <a:spcPct val="150000"/>
              </a:lnSpc>
              <a:buAutoNum type="alphaLcParenR"/>
            </a:pPr>
            <a:r>
              <a:rPr lang="en-IN" sz="1200" dirty="0" smtClean="0"/>
              <a:t>four types</a:t>
            </a:r>
          </a:p>
          <a:p>
            <a:pPr marL="228600" indent="-228600">
              <a:lnSpc>
                <a:spcPct val="150000"/>
              </a:lnSpc>
              <a:buAutoNum type="alphaLcParenR"/>
            </a:pPr>
            <a:r>
              <a:rPr lang="en-IN" sz="1200" dirty="0" smtClean="0"/>
              <a:t>five types</a:t>
            </a:r>
          </a:p>
          <a:p>
            <a:pPr marL="171450" indent="-171450">
              <a:lnSpc>
                <a:spcPct val="150000"/>
              </a:lnSpc>
              <a:buFont typeface="Wingdings" pitchFamily="2" charset="2"/>
              <a:buChar char="§"/>
            </a:pPr>
            <a:r>
              <a:rPr lang="en-IN" sz="1200" dirty="0"/>
              <a:t>Answer: a. two </a:t>
            </a:r>
            <a:r>
              <a:rPr lang="en-IN" sz="1200" dirty="0" smtClean="0"/>
              <a:t>types</a:t>
            </a:r>
          </a:p>
          <a:p>
            <a:pPr>
              <a:lnSpc>
                <a:spcPct val="150000"/>
              </a:lnSpc>
            </a:pPr>
            <a:endParaRPr lang="en-IN" sz="1200" dirty="0" smtClean="0"/>
          </a:p>
          <a:p>
            <a:pPr marL="171450" indent="-171450">
              <a:lnSpc>
                <a:spcPct val="150000"/>
              </a:lnSpc>
              <a:buFont typeface="Wingdings" pitchFamily="2" charset="2"/>
              <a:buChar char="§"/>
            </a:pPr>
            <a:r>
              <a:rPr lang="en-IN" sz="1200" dirty="0" smtClean="0"/>
              <a:t>40</a:t>
            </a:r>
            <a:r>
              <a:rPr lang="en-IN" sz="1200" dirty="0"/>
              <a:t>) The value of which variable is updated inside the loop by a loop-invariant value</a:t>
            </a:r>
            <a:r>
              <a:rPr lang="en-IN" sz="1200" dirty="0" smtClean="0"/>
              <a:t>?</a:t>
            </a:r>
            <a:endParaRPr lang="en-IN" sz="1200" dirty="0"/>
          </a:p>
          <a:p>
            <a:pPr marL="228600" indent="-228600">
              <a:lnSpc>
                <a:spcPct val="150000"/>
              </a:lnSpc>
              <a:buAutoNum type="alphaLcParenR"/>
            </a:pPr>
            <a:r>
              <a:rPr lang="en-IN" sz="1200" dirty="0" smtClean="0"/>
              <a:t>Loop</a:t>
            </a:r>
          </a:p>
          <a:p>
            <a:pPr marL="228600" indent="-228600">
              <a:lnSpc>
                <a:spcPct val="150000"/>
              </a:lnSpc>
              <a:buAutoNum type="alphaLcParenR"/>
            </a:pPr>
            <a:r>
              <a:rPr lang="en-IN" sz="1200" dirty="0" smtClean="0"/>
              <a:t>Strength</a:t>
            </a:r>
          </a:p>
          <a:p>
            <a:pPr marL="228600" indent="-228600">
              <a:lnSpc>
                <a:spcPct val="150000"/>
              </a:lnSpc>
              <a:buAutoNum type="alphaLcParenR"/>
            </a:pPr>
            <a:r>
              <a:rPr lang="en-IN" sz="1200" dirty="0" smtClean="0"/>
              <a:t>Induction</a:t>
            </a:r>
          </a:p>
          <a:p>
            <a:pPr marL="228600" indent="-228600">
              <a:lnSpc>
                <a:spcPct val="150000"/>
              </a:lnSpc>
              <a:buAutoNum type="alphaLcParenR"/>
            </a:pPr>
            <a:r>
              <a:rPr lang="en-IN" sz="1200" dirty="0" smtClean="0"/>
              <a:t>Invariable</a:t>
            </a:r>
          </a:p>
          <a:p>
            <a:pPr marL="171450" indent="-171450">
              <a:lnSpc>
                <a:spcPct val="150000"/>
              </a:lnSpc>
              <a:buFont typeface="Wingdings" pitchFamily="2" charset="2"/>
              <a:buChar char="§"/>
            </a:pPr>
            <a:r>
              <a:rPr lang="en-IN" sz="1200" dirty="0"/>
              <a:t>Answer: c. induction</a:t>
            </a:r>
          </a:p>
        </p:txBody>
      </p:sp>
    </p:spTree>
    <p:extLst>
      <p:ext uri="{BB962C8B-B14F-4D97-AF65-F5344CB8AC3E}">
        <p14:creationId xmlns:p14="http://schemas.microsoft.com/office/powerpoint/2010/main" val="32212769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41</a:t>
            </a:r>
            <a:r>
              <a:rPr lang="en-IN" sz="1200" dirty="0"/>
              <a:t>) Which compiler runs on one machine and generates code for multiple machines</a:t>
            </a:r>
            <a:r>
              <a:rPr lang="en-IN" sz="1200" dirty="0" smtClean="0"/>
              <a:t>?</a:t>
            </a:r>
            <a:endParaRPr lang="en-IN" sz="1200" dirty="0"/>
          </a:p>
          <a:p>
            <a:pPr marL="228600" indent="-228600">
              <a:lnSpc>
                <a:spcPct val="150000"/>
              </a:lnSpc>
              <a:buAutoNum type="alphaLcParenR"/>
            </a:pPr>
            <a:r>
              <a:rPr lang="en-IN" sz="1200" dirty="0" err="1" smtClean="0"/>
              <a:t>Multipass</a:t>
            </a:r>
            <a:r>
              <a:rPr lang="en-IN" sz="1200" dirty="0" smtClean="0"/>
              <a:t> compiler</a:t>
            </a:r>
          </a:p>
          <a:p>
            <a:pPr marL="228600" indent="-228600">
              <a:lnSpc>
                <a:spcPct val="150000"/>
              </a:lnSpc>
              <a:buAutoNum type="alphaLcParenR"/>
            </a:pPr>
            <a:r>
              <a:rPr lang="en-IN" sz="1200" dirty="0" smtClean="0"/>
              <a:t>Cross compiler</a:t>
            </a:r>
          </a:p>
          <a:p>
            <a:pPr marL="228600" indent="-228600">
              <a:lnSpc>
                <a:spcPct val="150000"/>
              </a:lnSpc>
              <a:buAutoNum type="alphaLcParenR"/>
            </a:pPr>
            <a:r>
              <a:rPr lang="en-IN" sz="1200" dirty="0" smtClean="0"/>
              <a:t>Optimizing compiler</a:t>
            </a:r>
          </a:p>
          <a:p>
            <a:pPr marL="228600" indent="-228600">
              <a:lnSpc>
                <a:spcPct val="150000"/>
              </a:lnSpc>
              <a:buAutoNum type="alphaLcParenR"/>
            </a:pPr>
            <a:r>
              <a:rPr lang="en-IN" sz="1200" dirty="0" err="1" smtClean="0"/>
              <a:t>Onepass</a:t>
            </a:r>
            <a:r>
              <a:rPr lang="en-IN" sz="1200" dirty="0" smtClean="0"/>
              <a:t> compiler</a:t>
            </a:r>
          </a:p>
          <a:p>
            <a:pPr marL="171450" indent="-171450">
              <a:lnSpc>
                <a:spcPct val="150000"/>
              </a:lnSpc>
              <a:buFont typeface="Wingdings" pitchFamily="2" charset="2"/>
              <a:buChar char="§"/>
            </a:pPr>
            <a:r>
              <a:rPr lang="en-IN" sz="1200" dirty="0"/>
              <a:t>Answer: b. Cross </a:t>
            </a:r>
            <a:r>
              <a:rPr lang="en-IN" sz="1200" dirty="0" smtClean="0"/>
              <a:t>compiler</a:t>
            </a:r>
          </a:p>
          <a:p>
            <a:pPr>
              <a:lnSpc>
                <a:spcPct val="150000"/>
              </a:lnSpc>
            </a:pPr>
            <a:endParaRPr lang="en-IN" sz="1200" dirty="0" smtClean="0"/>
          </a:p>
          <a:p>
            <a:pPr>
              <a:lnSpc>
                <a:spcPct val="150000"/>
              </a:lnSpc>
            </a:pPr>
            <a:r>
              <a:rPr lang="en-IN" sz="1200" dirty="0" smtClean="0"/>
              <a:t>42</a:t>
            </a:r>
            <a:r>
              <a:rPr lang="en-IN" sz="1200" dirty="0"/>
              <a:t>) Which of the following is not a characteristic of the compiler</a:t>
            </a:r>
            <a:r>
              <a:rPr lang="en-IN" sz="1200" dirty="0" smtClean="0"/>
              <a:t>?</a:t>
            </a:r>
            <a:endParaRPr lang="en-IN" sz="1200" dirty="0"/>
          </a:p>
          <a:p>
            <a:pPr marL="228600" indent="-228600">
              <a:lnSpc>
                <a:spcPct val="150000"/>
              </a:lnSpc>
              <a:buAutoNum type="alphaLcParenR"/>
            </a:pPr>
            <a:r>
              <a:rPr lang="en-IN" sz="1200" dirty="0" smtClean="0"/>
              <a:t>More </a:t>
            </a:r>
            <a:r>
              <a:rPr lang="en-IN" sz="1200" dirty="0"/>
              <a:t>execution </a:t>
            </a:r>
            <a:r>
              <a:rPr lang="en-IN" sz="1200" dirty="0" smtClean="0"/>
              <a:t>time</a:t>
            </a:r>
          </a:p>
          <a:p>
            <a:pPr marL="228600" indent="-228600">
              <a:lnSpc>
                <a:spcPct val="150000"/>
              </a:lnSpc>
              <a:buAutoNum type="alphaLcParenR"/>
            </a:pPr>
            <a:r>
              <a:rPr lang="en-IN" sz="1200" dirty="0" smtClean="0"/>
              <a:t>Debugging </a:t>
            </a:r>
            <a:r>
              <a:rPr lang="en-IN" sz="1200" dirty="0"/>
              <a:t>process is </a:t>
            </a:r>
            <a:r>
              <a:rPr lang="en-IN" sz="1200" dirty="0" smtClean="0"/>
              <a:t>slow</a:t>
            </a:r>
          </a:p>
          <a:p>
            <a:pPr marL="228600" indent="-228600">
              <a:lnSpc>
                <a:spcPct val="150000"/>
              </a:lnSpc>
              <a:buAutoNum type="alphaLcParenR"/>
            </a:pPr>
            <a:r>
              <a:rPr lang="en-IN" sz="1200" dirty="0" smtClean="0"/>
              <a:t>The </a:t>
            </a:r>
            <a:r>
              <a:rPr lang="en-IN" sz="1200" dirty="0"/>
              <a:t>execution takes place after the removal of all syntax </a:t>
            </a:r>
            <a:r>
              <a:rPr lang="en-IN" sz="1200" dirty="0" smtClean="0"/>
              <a:t>errors</a:t>
            </a:r>
          </a:p>
          <a:p>
            <a:pPr marL="228600" indent="-228600">
              <a:lnSpc>
                <a:spcPct val="150000"/>
              </a:lnSpc>
              <a:buAutoNum type="alphaLcParenR"/>
            </a:pPr>
            <a:r>
              <a:rPr lang="en-IN" sz="1200" dirty="0" smtClean="0"/>
              <a:t>Firstly </a:t>
            </a:r>
            <a:r>
              <a:rPr lang="en-IN" sz="1200" dirty="0"/>
              <a:t>scans the entire program and then transforms it into machine-understandable </a:t>
            </a:r>
            <a:r>
              <a:rPr lang="en-IN" sz="1200" dirty="0" smtClean="0"/>
              <a:t>code</a:t>
            </a:r>
          </a:p>
          <a:p>
            <a:pPr marL="171450" indent="-171450">
              <a:lnSpc>
                <a:spcPct val="150000"/>
              </a:lnSpc>
              <a:buFont typeface="Wingdings" pitchFamily="2" charset="2"/>
              <a:buChar char="§"/>
            </a:pPr>
            <a:r>
              <a:rPr lang="en-IN" sz="1200" dirty="0"/>
              <a:t>Answer: a. More execution time</a:t>
            </a:r>
          </a:p>
        </p:txBody>
      </p:sp>
    </p:spTree>
    <p:extLst>
      <p:ext uri="{BB962C8B-B14F-4D97-AF65-F5344CB8AC3E}">
        <p14:creationId xmlns:p14="http://schemas.microsoft.com/office/powerpoint/2010/main" val="41192353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970318"/>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43</a:t>
            </a:r>
            <a:r>
              <a:rPr lang="en-IN" sz="1200" dirty="0"/>
              <a:t>) Which phenomenon happens when the non-terminal on the left side is repeated as the first symbol on the right side</a:t>
            </a:r>
            <a:r>
              <a:rPr lang="en-IN" sz="1200" dirty="0" smtClean="0"/>
              <a:t>?</a:t>
            </a:r>
            <a:endParaRPr lang="en-IN" sz="1200" dirty="0"/>
          </a:p>
          <a:p>
            <a:pPr marL="228600" indent="-228600">
              <a:lnSpc>
                <a:spcPct val="150000"/>
              </a:lnSpc>
              <a:buAutoNum type="alphaLcParenR"/>
            </a:pPr>
            <a:r>
              <a:rPr lang="en-IN" sz="1200" dirty="0" smtClean="0"/>
              <a:t>Left-most derivation</a:t>
            </a:r>
          </a:p>
          <a:p>
            <a:pPr marL="228600" indent="-228600">
              <a:lnSpc>
                <a:spcPct val="150000"/>
              </a:lnSpc>
              <a:buAutoNum type="alphaLcParenR"/>
            </a:pPr>
            <a:r>
              <a:rPr lang="en-IN" sz="1200" dirty="0" smtClean="0"/>
              <a:t>Left recursion</a:t>
            </a:r>
          </a:p>
          <a:p>
            <a:pPr marL="228600" indent="-228600">
              <a:lnSpc>
                <a:spcPct val="150000"/>
              </a:lnSpc>
              <a:buAutoNum type="alphaLcParenR"/>
            </a:pPr>
            <a:r>
              <a:rPr lang="en-IN" sz="1200" dirty="0" smtClean="0"/>
              <a:t>Left factoring</a:t>
            </a:r>
          </a:p>
          <a:p>
            <a:pPr marL="228600" indent="-228600">
              <a:lnSpc>
                <a:spcPct val="150000"/>
              </a:lnSpc>
              <a:buAutoNum type="alphaLcParenR"/>
            </a:pPr>
            <a:r>
              <a:rPr lang="en-IN" sz="1200" dirty="0" smtClean="0"/>
              <a:t>Left parsing</a:t>
            </a:r>
          </a:p>
          <a:p>
            <a:pPr marL="171450" indent="-171450">
              <a:lnSpc>
                <a:spcPct val="150000"/>
              </a:lnSpc>
              <a:buFont typeface="Wingdings" pitchFamily="2" charset="2"/>
              <a:buChar char="§"/>
            </a:pPr>
            <a:r>
              <a:rPr lang="en-IN" sz="1200" dirty="0"/>
              <a:t>Answer: b. Left </a:t>
            </a:r>
            <a:r>
              <a:rPr lang="en-IN" sz="1200" dirty="0" smtClean="0"/>
              <a:t>recursion</a:t>
            </a:r>
          </a:p>
          <a:p>
            <a:pPr>
              <a:lnSpc>
                <a:spcPct val="150000"/>
              </a:lnSpc>
            </a:pPr>
            <a:endParaRPr lang="en-IN" sz="1200" dirty="0" smtClean="0"/>
          </a:p>
          <a:p>
            <a:pPr marL="171450" indent="-171450">
              <a:lnSpc>
                <a:spcPct val="150000"/>
              </a:lnSpc>
              <a:buFont typeface="Wingdings" pitchFamily="2" charset="2"/>
              <a:buChar char="§"/>
            </a:pPr>
            <a:r>
              <a:rPr lang="en-IN" sz="1200" dirty="0" smtClean="0"/>
              <a:t>44</a:t>
            </a:r>
            <a:r>
              <a:rPr lang="en-IN" sz="1200" dirty="0"/>
              <a:t>) In which derivation the right-most non-terminal symbol is replaced at each step</a:t>
            </a:r>
            <a:r>
              <a:rPr lang="en-IN" sz="1200" dirty="0" smtClean="0"/>
              <a:t>?</a:t>
            </a:r>
            <a:endParaRPr lang="en-IN" sz="1200" dirty="0"/>
          </a:p>
          <a:p>
            <a:pPr>
              <a:lnSpc>
                <a:spcPct val="150000"/>
              </a:lnSpc>
            </a:pPr>
            <a:r>
              <a:rPr lang="en-IN" sz="1200" dirty="0" smtClean="0"/>
              <a:t>a) Right </a:t>
            </a:r>
            <a:r>
              <a:rPr lang="en-IN" sz="1200" dirty="0"/>
              <a:t>look ahead</a:t>
            </a:r>
          </a:p>
          <a:p>
            <a:pPr>
              <a:lnSpc>
                <a:spcPct val="150000"/>
              </a:lnSpc>
            </a:pPr>
            <a:r>
              <a:rPr lang="en-IN" sz="1200" dirty="0" smtClean="0"/>
              <a:t>b) Right claim</a:t>
            </a:r>
          </a:p>
          <a:p>
            <a:pPr>
              <a:lnSpc>
                <a:spcPct val="150000"/>
              </a:lnSpc>
            </a:pPr>
            <a:r>
              <a:rPr lang="en-IN" sz="1200" dirty="0" smtClean="0"/>
              <a:t>c) Rightmost</a:t>
            </a:r>
            <a:endParaRPr lang="en-IN" sz="1200" dirty="0"/>
          </a:p>
          <a:p>
            <a:pPr>
              <a:lnSpc>
                <a:spcPct val="150000"/>
              </a:lnSpc>
            </a:pPr>
            <a:r>
              <a:rPr lang="en-IN" sz="1200" dirty="0" smtClean="0"/>
              <a:t>d) Right non-terminal</a:t>
            </a:r>
          </a:p>
          <a:p>
            <a:pPr marL="171450" indent="-171450">
              <a:lnSpc>
                <a:spcPct val="150000"/>
              </a:lnSpc>
              <a:buFont typeface="Wingdings" pitchFamily="2" charset="2"/>
              <a:buChar char="§"/>
            </a:pPr>
            <a:r>
              <a:rPr lang="en-IN" sz="1200" dirty="0"/>
              <a:t>Answer: c. Rightmost</a:t>
            </a:r>
          </a:p>
        </p:txBody>
      </p:sp>
    </p:spTree>
    <p:extLst>
      <p:ext uri="{BB962C8B-B14F-4D97-AF65-F5344CB8AC3E}">
        <p14:creationId xmlns:p14="http://schemas.microsoft.com/office/powerpoint/2010/main" val="24122029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45</a:t>
            </a:r>
            <a:r>
              <a:rPr lang="en-IN" sz="1200" dirty="0"/>
              <a:t>) In which derivation the leftmost non-terminal symbol is replaced at each step</a:t>
            </a:r>
            <a:r>
              <a:rPr lang="en-IN" sz="1200" dirty="0" smtClean="0"/>
              <a:t>?</a:t>
            </a:r>
            <a:endParaRPr lang="en-IN" sz="1200" dirty="0"/>
          </a:p>
          <a:p>
            <a:pPr marL="228600" indent="-228600">
              <a:lnSpc>
                <a:spcPct val="150000"/>
              </a:lnSpc>
              <a:buAutoNum type="alphaLcParenR"/>
            </a:pPr>
            <a:r>
              <a:rPr lang="en-IN" sz="1200" dirty="0" smtClean="0"/>
              <a:t>Left recursion</a:t>
            </a:r>
          </a:p>
          <a:p>
            <a:pPr marL="228600" indent="-228600">
              <a:lnSpc>
                <a:spcPct val="150000"/>
              </a:lnSpc>
              <a:buAutoNum type="alphaLcParenR"/>
            </a:pPr>
            <a:r>
              <a:rPr lang="en-IN" sz="1200" dirty="0" smtClean="0"/>
              <a:t>Left non-terminal</a:t>
            </a:r>
          </a:p>
          <a:p>
            <a:pPr marL="228600" indent="-228600">
              <a:lnSpc>
                <a:spcPct val="150000"/>
              </a:lnSpc>
              <a:buAutoNum type="alphaLcParenR"/>
            </a:pPr>
            <a:r>
              <a:rPr lang="en-IN" sz="1200" dirty="0" smtClean="0"/>
              <a:t>Left pushdown</a:t>
            </a:r>
          </a:p>
          <a:p>
            <a:pPr marL="228600" indent="-228600">
              <a:lnSpc>
                <a:spcPct val="150000"/>
              </a:lnSpc>
              <a:buAutoNum type="alphaLcParenR"/>
            </a:pPr>
            <a:r>
              <a:rPr lang="en-IN" sz="1200" dirty="0" smtClean="0"/>
              <a:t>Leftmost</a:t>
            </a:r>
          </a:p>
          <a:p>
            <a:pPr marL="171450" indent="-171450">
              <a:lnSpc>
                <a:spcPct val="150000"/>
              </a:lnSpc>
              <a:buFont typeface="Wingdings" pitchFamily="2" charset="2"/>
              <a:buChar char="§"/>
            </a:pPr>
            <a:r>
              <a:rPr lang="en-IN" sz="1200" dirty="0"/>
              <a:t>Answer: d. </a:t>
            </a:r>
            <a:r>
              <a:rPr lang="en-IN" sz="1200" dirty="0" smtClean="0"/>
              <a:t>Leftmost</a:t>
            </a:r>
          </a:p>
          <a:p>
            <a:pPr>
              <a:lnSpc>
                <a:spcPct val="150000"/>
              </a:lnSpc>
            </a:pPr>
            <a:endParaRPr lang="en-IN" sz="1200" dirty="0" smtClean="0"/>
          </a:p>
          <a:p>
            <a:pPr marL="171450" indent="-171450">
              <a:lnSpc>
                <a:spcPct val="150000"/>
              </a:lnSpc>
              <a:buFont typeface="Wingdings" pitchFamily="2" charset="2"/>
              <a:buChar char="§"/>
            </a:pPr>
            <a:r>
              <a:rPr lang="en-IN" sz="1200" dirty="0" smtClean="0"/>
              <a:t>46</a:t>
            </a:r>
            <a:r>
              <a:rPr lang="en-IN" sz="1200" dirty="0"/>
              <a:t>) The compiler can detect what type of errors</a:t>
            </a:r>
            <a:r>
              <a:rPr lang="en-IN" sz="1200" dirty="0" smtClean="0"/>
              <a:t>?</a:t>
            </a:r>
            <a:endParaRPr lang="en-IN" sz="1200" dirty="0"/>
          </a:p>
          <a:p>
            <a:pPr marL="228600" indent="-228600">
              <a:lnSpc>
                <a:spcPct val="150000"/>
              </a:lnSpc>
              <a:buAutoNum type="alphaLcParenR"/>
            </a:pPr>
            <a:r>
              <a:rPr lang="en-IN" sz="1200" dirty="0" smtClean="0"/>
              <a:t>neither </a:t>
            </a:r>
            <a:r>
              <a:rPr lang="en-IN" sz="1200" dirty="0"/>
              <a:t>logical nor grammatical </a:t>
            </a:r>
            <a:r>
              <a:rPr lang="en-IN" sz="1200" dirty="0" smtClean="0"/>
              <a:t>error</a:t>
            </a:r>
          </a:p>
          <a:p>
            <a:pPr marL="228600" indent="-228600">
              <a:lnSpc>
                <a:spcPct val="150000"/>
              </a:lnSpc>
              <a:buAutoNum type="alphaLcParenR"/>
            </a:pPr>
            <a:r>
              <a:rPr lang="en-IN" sz="1200" dirty="0" smtClean="0"/>
              <a:t>logical </a:t>
            </a:r>
            <a:r>
              <a:rPr lang="en-IN" sz="1200" dirty="0"/>
              <a:t>errors </a:t>
            </a:r>
            <a:r>
              <a:rPr lang="en-IN" sz="1200" dirty="0" smtClean="0"/>
              <a:t>only</a:t>
            </a:r>
          </a:p>
          <a:p>
            <a:pPr marL="228600" indent="-228600">
              <a:lnSpc>
                <a:spcPct val="150000"/>
              </a:lnSpc>
              <a:buAutoNum type="alphaLcParenR"/>
            </a:pPr>
            <a:r>
              <a:rPr lang="en-IN" sz="1200" dirty="0" smtClean="0"/>
              <a:t>grammatical </a:t>
            </a:r>
            <a:r>
              <a:rPr lang="en-IN" sz="1200" dirty="0"/>
              <a:t>errors </a:t>
            </a:r>
            <a:r>
              <a:rPr lang="en-IN" sz="1200" dirty="0" smtClean="0"/>
              <a:t>only</a:t>
            </a:r>
          </a:p>
          <a:p>
            <a:pPr marL="228600" indent="-228600">
              <a:lnSpc>
                <a:spcPct val="150000"/>
              </a:lnSpc>
              <a:buAutoNum type="alphaLcParenR"/>
            </a:pPr>
            <a:r>
              <a:rPr lang="en-IN" sz="1200" dirty="0" smtClean="0"/>
              <a:t>both </a:t>
            </a:r>
            <a:r>
              <a:rPr lang="en-IN" sz="1200" dirty="0"/>
              <a:t>grammatical and logical </a:t>
            </a:r>
            <a:r>
              <a:rPr lang="en-IN" sz="1200" dirty="0" smtClean="0"/>
              <a:t>errors</a:t>
            </a:r>
          </a:p>
          <a:p>
            <a:pPr marL="171450" indent="-171450">
              <a:lnSpc>
                <a:spcPct val="150000"/>
              </a:lnSpc>
              <a:buFont typeface="Wingdings" pitchFamily="2" charset="2"/>
              <a:buChar char="§"/>
            </a:pPr>
            <a:r>
              <a:rPr lang="en-IN" sz="1200" dirty="0"/>
              <a:t>Answer: c. grammatical errors only.</a:t>
            </a:r>
          </a:p>
        </p:txBody>
      </p:sp>
    </p:spTree>
    <p:extLst>
      <p:ext uri="{BB962C8B-B14F-4D97-AF65-F5344CB8AC3E}">
        <p14:creationId xmlns:p14="http://schemas.microsoft.com/office/powerpoint/2010/main" val="28641544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47</a:t>
            </a:r>
            <a:r>
              <a:rPr lang="en-IN" sz="1200" dirty="0"/>
              <a:t>) Which symbol is not related to context-free grammar</a:t>
            </a:r>
            <a:r>
              <a:rPr lang="en-IN" sz="1200" dirty="0" smtClean="0"/>
              <a:t>?</a:t>
            </a:r>
            <a:endParaRPr lang="en-IN" sz="1200" dirty="0"/>
          </a:p>
          <a:p>
            <a:pPr marL="228600" indent="-228600">
              <a:lnSpc>
                <a:spcPct val="150000"/>
              </a:lnSpc>
              <a:buAutoNum type="alphaLcParenR"/>
            </a:pPr>
            <a:r>
              <a:rPr lang="en-IN" sz="1200" dirty="0" smtClean="0"/>
              <a:t>End symbol</a:t>
            </a:r>
          </a:p>
          <a:p>
            <a:pPr marL="228600" indent="-228600">
              <a:lnSpc>
                <a:spcPct val="150000"/>
              </a:lnSpc>
              <a:buAutoNum type="alphaLcParenR"/>
            </a:pPr>
            <a:r>
              <a:rPr lang="en-IN" sz="1200" dirty="0" smtClean="0"/>
              <a:t>Start symbol</a:t>
            </a:r>
          </a:p>
          <a:p>
            <a:pPr marL="228600" indent="-228600">
              <a:lnSpc>
                <a:spcPct val="150000"/>
              </a:lnSpc>
              <a:buAutoNum type="alphaLcParenR"/>
            </a:pPr>
            <a:r>
              <a:rPr lang="en-IN" sz="1200" dirty="0" smtClean="0"/>
              <a:t>Non-terminal symbol</a:t>
            </a:r>
          </a:p>
          <a:p>
            <a:pPr marL="228600" indent="-228600">
              <a:lnSpc>
                <a:spcPct val="150000"/>
              </a:lnSpc>
              <a:buAutoNum type="alphaLcParenR"/>
            </a:pPr>
            <a:r>
              <a:rPr lang="en-IN" sz="1200" dirty="0" smtClean="0"/>
              <a:t>Terminal symbol</a:t>
            </a:r>
          </a:p>
          <a:p>
            <a:pPr marL="171450" indent="-171450">
              <a:lnSpc>
                <a:spcPct val="150000"/>
              </a:lnSpc>
              <a:buFont typeface="Wingdings" pitchFamily="2" charset="2"/>
              <a:buChar char="§"/>
            </a:pPr>
            <a:r>
              <a:rPr lang="en-IN" sz="1200" dirty="0"/>
              <a:t>Answer: a. End </a:t>
            </a:r>
            <a:r>
              <a:rPr lang="en-IN" sz="1200" dirty="0" smtClean="0"/>
              <a:t>symbol</a:t>
            </a:r>
          </a:p>
          <a:p>
            <a:pPr marL="171450" indent="-171450">
              <a:lnSpc>
                <a:spcPct val="150000"/>
              </a:lnSpc>
              <a:buFont typeface="Wingdings" pitchFamily="2" charset="2"/>
              <a:buChar char="§"/>
            </a:pPr>
            <a:endParaRPr lang="en-IN" sz="1200" dirty="0" smtClean="0"/>
          </a:p>
          <a:p>
            <a:pPr marL="171450" indent="-171450">
              <a:lnSpc>
                <a:spcPct val="150000"/>
              </a:lnSpc>
              <a:buFont typeface="Wingdings" pitchFamily="2" charset="2"/>
              <a:buChar char="§"/>
            </a:pPr>
            <a:r>
              <a:rPr lang="en-IN" sz="1200" dirty="0" smtClean="0"/>
              <a:t>48</a:t>
            </a:r>
            <a:r>
              <a:rPr lang="en-IN" sz="1200" dirty="0"/>
              <a:t>) Which method merges the multiple loops into the single one</a:t>
            </a:r>
            <a:r>
              <a:rPr lang="en-IN" sz="1200" dirty="0" smtClean="0"/>
              <a:t>?</a:t>
            </a:r>
            <a:endParaRPr lang="en-IN" sz="1200" dirty="0"/>
          </a:p>
          <a:p>
            <a:pPr marL="228600" indent="-228600">
              <a:lnSpc>
                <a:spcPct val="150000"/>
              </a:lnSpc>
              <a:buAutoNum type="alphaLcParenR"/>
            </a:pPr>
            <a:r>
              <a:rPr lang="en-IN" sz="1200" dirty="0" smtClean="0"/>
              <a:t>Constant Folding</a:t>
            </a:r>
          </a:p>
          <a:p>
            <a:pPr marL="228600" indent="-228600">
              <a:lnSpc>
                <a:spcPct val="150000"/>
              </a:lnSpc>
              <a:buAutoNum type="alphaLcParenR"/>
            </a:pPr>
            <a:r>
              <a:rPr lang="en-IN" sz="1200" dirty="0" smtClean="0"/>
              <a:t>Loop rolling</a:t>
            </a:r>
          </a:p>
          <a:p>
            <a:pPr marL="228600" indent="-228600">
              <a:lnSpc>
                <a:spcPct val="150000"/>
              </a:lnSpc>
              <a:buAutoNum type="alphaLcParenR"/>
            </a:pPr>
            <a:r>
              <a:rPr lang="en-IN" sz="1200" dirty="0" smtClean="0"/>
              <a:t>Loop </a:t>
            </a:r>
            <a:r>
              <a:rPr lang="en-IN" sz="1200" dirty="0"/>
              <a:t>fusion or </a:t>
            </a:r>
            <a:r>
              <a:rPr lang="en-IN" sz="1200" dirty="0" smtClean="0"/>
              <a:t>jamming</a:t>
            </a:r>
          </a:p>
          <a:p>
            <a:pPr marL="228600" indent="-228600">
              <a:lnSpc>
                <a:spcPct val="150000"/>
              </a:lnSpc>
              <a:buAutoNum type="alphaLcParenR"/>
            </a:pPr>
            <a:r>
              <a:rPr lang="en-IN" sz="1200" dirty="0" smtClean="0"/>
              <a:t>None </a:t>
            </a:r>
            <a:r>
              <a:rPr lang="en-IN" sz="1200" dirty="0"/>
              <a:t>of the </a:t>
            </a:r>
            <a:r>
              <a:rPr lang="en-IN" sz="1200" dirty="0" smtClean="0"/>
              <a:t>above</a:t>
            </a:r>
          </a:p>
          <a:p>
            <a:pPr marL="171450" indent="-171450">
              <a:lnSpc>
                <a:spcPct val="150000"/>
              </a:lnSpc>
              <a:buFont typeface="Wingdings" pitchFamily="2" charset="2"/>
              <a:buChar char="§"/>
            </a:pPr>
            <a:r>
              <a:rPr lang="en-IN" sz="1200" dirty="0"/>
              <a:t>Answer: c. Loop fusion or Loop jamming</a:t>
            </a:r>
          </a:p>
        </p:txBody>
      </p:sp>
    </p:spTree>
    <p:extLst>
      <p:ext uri="{BB962C8B-B14F-4D97-AF65-F5344CB8AC3E}">
        <p14:creationId xmlns:p14="http://schemas.microsoft.com/office/powerpoint/2010/main" val="231111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it-IT" sz="1400" dirty="0" smtClean="0"/>
              <a:t>03. Syntax Analysis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3170099"/>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Syntax analysis or parsing is the second phase of a compiler. </a:t>
            </a:r>
            <a:endParaRPr lang="en-IN" sz="1200" dirty="0" smtClean="0">
              <a:solidFill>
                <a:schemeClr val="dk1"/>
              </a:solidFill>
              <a:latin typeface="Nunito"/>
              <a:ea typeface="Nunito"/>
              <a:cs typeface="Nunito"/>
              <a:sym typeface="Nunito"/>
            </a:endParaRP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L</a:t>
            </a:r>
            <a:r>
              <a:rPr lang="en-IN" sz="1200" dirty="0" smtClean="0">
                <a:solidFill>
                  <a:schemeClr val="dk1"/>
                </a:solidFill>
                <a:latin typeface="Nunito"/>
                <a:ea typeface="Nunito"/>
                <a:cs typeface="Nunito"/>
                <a:sym typeface="Nunito"/>
              </a:rPr>
              <a:t>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can identify tokens with the help of regular expressions and pattern rules</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 </a:t>
            </a:r>
            <a:r>
              <a:rPr lang="en-IN" sz="1200" dirty="0">
                <a:solidFill>
                  <a:schemeClr val="dk1"/>
                </a:solidFill>
                <a:latin typeface="Nunito"/>
                <a:ea typeface="Nunito"/>
                <a:cs typeface="Nunito"/>
                <a:sym typeface="Nunito"/>
              </a:rPr>
              <a:t>But a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cannot check the syntax of a given sentence due to the limitations of the regular </a:t>
            </a:r>
            <a:r>
              <a:rPr lang="en-IN" sz="1200" dirty="0" smtClean="0">
                <a:solidFill>
                  <a:schemeClr val="dk1"/>
                </a:solidFill>
                <a:latin typeface="Nunito"/>
                <a:ea typeface="Nunito"/>
                <a:cs typeface="Nunito"/>
                <a:sym typeface="Nunito"/>
              </a:rPr>
              <a:t>expressions.</a:t>
            </a: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Regular </a:t>
            </a:r>
            <a:r>
              <a:rPr lang="en-IN" sz="1200" dirty="0">
                <a:solidFill>
                  <a:schemeClr val="dk1"/>
                </a:solidFill>
                <a:latin typeface="Nunito"/>
                <a:ea typeface="Nunito"/>
                <a:cs typeface="Nunito"/>
                <a:sym typeface="Nunito"/>
              </a:rPr>
              <a:t>expressions cannot check balancing tokens, such as parenthesis</a:t>
            </a:r>
            <a:r>
              <a:rPr lang="en-IN" sz="1200" dirty="0" smtClean="0">
                <a:solidFill>
                  <a:schemeClr val="dk1"/>
                </a:solidFill>
                <a:latin typeface="Nunito"/>
                <a:ea typeface="Nunito"/>
                <a:cs typeface="Nunito"/>
                <a:sym typeface="Nunito"/>
              </a:rPr>
              <a:t>.</a:t>
            </a:r>
          </a:p>
          <a:p>
            <a:pPr marL="285750" indent="-285750">
              <a:spcAft>
                <a:spcPts val="1600"/>
              </a:spcAft>
              <a:buClr>
                <a:schemeClr val="dk1"/>
              </a:buClr>
              <a:buSzPts val="1400"/>
              <a:buFont typeface="Wingdings" pitchFamily="2" charset="2"/>
              <a:buChar char="§"/>
            </a:pPr>
            <a:r>
              <a:rPr lang="en-IN" sz="1200" dirty="0" smtClean="0">
                <a:solidFill>
                  <a:schemeClr val="dk1"/>
                </a:solidFill>
                <a:latin typeface="Nunito"/>
                <a:ea typeface="Nunito"/>
                <a:cs typeface="Nunito"/>
                <a:sym typeface="Nunito"/>
              </a:rPr>
              <a:t> </a:t>
            </a:r>
            <a:r>
              <a:rPr lang="en-IN" sz="1200" dirty="0">
                <a:solidFill>
                  <a:schemeClr val="dk1"/>
                </a:solidFill>
                <a:latin typeface="Nunito"/>
                <a:ea typeface="Nunito"/>
                <a:cs typeface="Nunito"/>
                <a:sym typeface="Nunito"/>
              </a:rPr>
              <a:t>Therefore, this phase uses context-free grammar (CFG), which is recognized by push-down automata</a:t>
            </a:r>
            <a:r>
              <a:rPr lang="en-IN" sz="1200" dirty="0" smtClean="0">
                <a:solidFill>
                  <a:schemeClr val="dk1"/>
                </a:solidFill>
                <a:latin typeface="Nunito"/>
                <a:ea typeface="Nunito"/>
                <a:cs typeface="Nunito"/>
                <a:sym typeface="Nunito"/>
              </a:rPr>
              <a:t>.</a:t>
            </a:r>
          </a:p>
          <a:p>
            <a:pPr>
              <a:spcAft>
                <a:spcPts val="1600"/>
              </a:spcAft>
              <a:buClr>
                <a:schemeClr val="dk1"/>
              </a:buClr>
              <a:buSzPts val="1400"/>
            </a:pPr>
            <a:r>
              <a:rPr lang="en-IN" sz="1200" b="1" u="sng" dirty="0">
                <a:solidFill>
                  <a:schemeClr val="dk1"/>
                </a:solidFill>
                <a:latin typeface="Nunito"/>
                <a:ea typeface="Nunito"/>
                <a:cs typeface="Nunito"/>
                <a:sym typeface="Nunito"/>
              </a:rPr>
              <a:t>Role of the parser :</a:t>
            </a:r>
          </a:p>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In the syntax analysis phase, a compiler verifies whether or not the tokens generated by 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are grouped according to the syntactic rules of the language. This is done by a parser. The parser obtains a string of tokens from the lexical </a:t>
            </a:r>
            <a:r>
              <a:rPr lang="en-IN" sz="1200" dirty="0" err="1">
                <a:solidFill>
                  <a:schemeClr val="dk1"/>
                </a:solidFill>
                <a:latin typeface="Nunito"/>
                <a:ea typeface="Nunito"/>
                <a:cs typeface="Nunito"/>
                <a:sym typeface="Nunito"/>
              </a:rPr>
              <a:t>analyzer</a:t>
            </a:r>
            <a:r>
              <a:rPr lang="en-IN" sz="1200" dirty="0">
                <a:solidFill>
                  <a:schemeClr val="dk1"/>
                </a:solidFill>
                <a:latin typeface="Nunito"/>
                <a:ea typeface="Nunito"/>
                <a:cs typeface="Nunito"/>
                <a:sym typeface="Nunito"/>
              </a:rPr>
              <a:t> and verifies that the string can be the grammar for the source language. It detects and reports any syntax errors and produces a parse tree from which intermediate code can be generated. </a:t>
            </a:r>
          </a:p>
        </p:txBody>
      </p:sp>
    </p:spTree>
    <p:extLst>
      <p:ext uri="{BB962C8B-B14F-4D97-AF65-F5344CB8AC3E}">
        <p14:creationId xmlns:p14="http://schemas.microsoft.com/office/powerpoint/2010/main" val="3591683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49</a:t>
            </a:r>
            <a:r>
              <a:rPr lang="en-IN" sz="1200" dirty="0"/>
              <a:t>) Which parser is known as the shift-reduce parser</a:t>
            </a:r>
            <a:r>
              <a:rPr lang="en-IN" sz="1200" dirty="0" smtClean="0"/>
              <a:t>?</a:t>
            </a:r>
            <a:endParaRPr lang="en-IN" sz="1200" dirty="0"/>
          </a:p>
          <a:p>
            <a:pPr marL="228600" indent="-228600">
              <a:lnSpc>
                <a:spcPct val="150000"/>
              </a:lnSpc>
              <a:buAutoNum type="alphaLcParenR"/>
            </a:pPr>
            <a:r>
              <a:rPr lang="en-IN" sz="1200" dirty="0" smtClean="0"/>
              <a:t>Bottom-up parser</a:t>
            </a:r>
          </a:p>
          <a:p>
            <a:pPr marL="228600" indent="-228600">
              <a:lnSpc>
                <a:spcPct val="150000"/>
              </a:lnSpc>
              <a:buAutoNum type="alphaLcParenR"/>
            </a:pPr>
            <a:r>
              <a:rPr lang="en-IN" sz="1200" dirty="0" smtClean="0"/>
              <a:t>Top-down parser</a:t>
            </a:r>
          </a:p>
          <a:p>
            <a:pPr marL="228600" indent="-228600">
              <a:lnSpc>
                <a:spcPct val="150000"/>
              </a:lnSpc>
              <a:buAutoNum type="alphaLcParenR"/>
            </a:pPr>
            <a:r>
              <a:rPr lang="en-IN" sz="1200" dirty="0" smtClean="0"/>
              <a:t>Both </a:t>
            </a:r>
            <a:r>
              <a:rPr lang="en-IN" sz="1200" dirty="0"/>
              <a:t>Top-down and </a:t>
            </a:r>
            <a:r>
              <a:rPr lang="en-IN" sz="1200" dirty="0" smtClean="0"/>
              <a:t>bottom-up</a:t>
            </a:r>
          </a:p>
          <a:p>
            <a:pPr marL="228600" indent="-228600">
              <a:lnSpc>
                <a:spcPct val="150000"/>
              </a:lnSpc>
              <a:buAutoNum type="alphaLcParenR"/>
            </a:pPr>
            <a:r>
              <a:rPr lang="en-IN" sz="1200" dirty="0" smtClean="0"/>
              <a:t>None </a:t>
            </a:r>
            <a:r>
              <a:rPr lang="en-IN" sz="1200" dirty="0"/>
              <a:t>of the </a:t>
            </a:r>
            <a:r>
              <a:rPr lang="en-IN" sz="1200" dirty="0" smtClean="0"/>
              <a:t>Above</a:t>
            </a:r>
          </a:p>
          <a:p>
            <a:pPr marL="171450" indent="-171450">
              <a:lnSpc>
                <a:spcPct val="150000"/>
              </a:lnSpc>
              <a:buFont typeface="Wingdings" pitchFamily="2" charset="2"/>
              <a:buChar char="§"/>
            </a:pPr>
            <a:r>
              <a:rPr lang="en-IN" sz="1200" dirty="0"/>
              <a:t>Answer: a. Bottom-up </a:t>
            </a:r>
            <a:r>
              <a:rPr lang="en-IN" sz="1200" dirty="0" smtClean="0"/>
              <a:t>parser</a:t>
            </a:r>
          </a:p>
          <a:p>
            <a:pPr>
              <a:lnSpc>
                <a:spcPct val="150000"/>
              </a:lnSpc>
            </a:pPr>
            <a:endParaRPr lang="en-IN" sz="1200" dirty="0" smtClean="0"/>
          </a:p>
          <a:p>
            <a:pPr marL="171450" indent="-171450">
              <a:lnSpc>
                <a:spcPct val="150000"/>
              </a:lnSpc>
              <a:buFont typeface="Wingdings" pitchFamily="2" charset="2"/>
              <a:buChar char="§"/>
            </a:pPr>
            <a:r>
              <a:rPr lang="en-IN" sz="1200" dirty="0" smtClean="0"/>
              <a:t>50</a:t>
            </a:r>
            <a:r>
              <a:rPr lang="en-IN" sz="1200" dirty="0"/>
              <a:t>) Which of the following tree is the pictorial identification of the derivation</a:t>
            </a:r>
            <a:r>
              <a:rPr lang="en-IN" sz="1200" dirty="0" smtClean="0"/>
              <a:t>?</a:t>
            </a:r>
            <a:endParaRPr lang="en-IN" sz="1200" dirty="0"/>
          </a:p>
          <a:p>
            <a:pPr marL="228600" indent="-228600">
              <a:lnSpc>
                <a:spcPct val="150000"/>
              </a:lnSpc>
              <a:buAutoNum type="alphaLcParenR"/>
            </a:pPr>
            <a:r>
              <a:rPr lang="en-IN" sz="1200" dirty="0" smtClean="0"/>
              <a:t>The </a:t>
            </a:r>
            <a:r>
              <a:rPr lang="en-IN" sz="1200" dirty="0" err="1"/>
              <a:t>oct</a:t>
            </a:r>
            <a:r>
              <a:rPr lang="en-IN" sz="1200" dirty="0"/>
              <a:t> </a:t>
            </a:r>
            <a:r>
              <a:rPr lang="en-IN" sz="1200" dirty="0" smtClean="0"/>
              <a:t>tree</a:t>
            </a:r>
          </a:p>
          <a:p>
            <a:pPr marL="228600" indent="-228600">
              <a:lnSpc>
                <a:spcPct val="150000"/>
              </a:lnSpc>
              <a:buAutoNum type="alphaLcParenR"/>
            </a:pPr>
            <a:r>
              <a:rPr lang="en-IN" sz="1200" dirty="0" smtClean="0"/>
              <a:t>The </a:t>
            </a:r>
            <a:r>
              <a:rPr lang="en-IN" sz="1200" dirty="0"/>
              <a:t>parse </a:t>
            </a:r>
            <a:r>
              <a:rPr lang="en-IN" sz="1200" dirty="0" smtClean="0"/>
              <a:t>tree</a:t>
            </a:r>
          </a:p>
          <a:p>
            <a:pPr marL="228600" indent="-228600">
              <a:lnSpc>
                <a:spcPct val="150000"/>
              </a:lnSpc>
              <a:buAutoNum type="alphaLcParenR"/>
            </a:pPr>
            <a:r>
              <a:rPr lang="en-IN" sz="1200" dirty="0" smtClean="0"/>
              <a:t>The </a:t>
            </a:r>
            <a:r>
              <a:rPr lang="en-IN" sz="1200" dirty="0"/>
              <a:t>binary </a:t>
            </a:r>
            <a:r>
              <a:rPr lang="en-IN" sz="1200" dirty="0" smtClean="0"/>
              <a:t>tree</a:t>
            </a:r>
          </a:p>
          <a:p>
            <a:pPr marL="228600" indent="-228600">
              <a:lnSpc>
                <a:spcPct val="150000"/>
              </a:lnSpc>
              <a:buAutoNum type="alphaLcParenR"/>
            </a:pPr>
            <a:r>
              <a:rPr lang="en-IN" sz="1200" dirty="0" smtClean="0"/>
              <a:t>None </a:t>
            </a:r>
            <a:r>
              <a:rPr lang="en-IN" sz="1200" dirty="0"/>
              <a:t>of the </a:t>
            </a:r>
            <a:r>
              <a:rPr lang="en-IN" sz="1200" dirty="0" smtClean="0"/>
              <a:t>above</a:t>
            </a:r>
          </a:p>
          <a:p>
            <a:pPr marL="171450" indent="-171450">
              <a:lnSpc>
                <a:spcPct val="150000"/>
              </a:lnSpc>
              <a:buFont typeface="Wingdings" pitchFamily="2" charset="2"/>
              <a:buChar char="§"/>
            </a:pPr>
            <a:r>
              <a:rPr lang="en-IN" sz="1200" dirty="0"/>
              <a:t>Answer: b. The parse tree</a:t>
            </a:r>
          </a:p>
        </p:txBody>
      </p:sp>
    </p:spTree>
    <p:extLst>
      <p:ext uri="{BB962C8B-B14F-4D97-AF65-F5344CB8AC3E}">
        <p14:creationId xmlns:p14="http://schemas.microsoft.com/office/powerpoint/2010/main" val="29353806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51</a:t>
            </a:r>
            <a:r>
              <a:rPr lang="en-IN" sz="1200" dirty="0"/>
              <a:t>) The full form of YACC is</a:t>
            </a:r>
            <a:r>
              <a:rPr lang="en-IN" sz="1200" dirty="0" smtClean="0"/>
              <a:t>:</a:t>
            </a:r>
            <a:endParaRPr lang="en-IN" sz="1200" dirty="0"/>
          </a:p>
          <a:p>
            <a:pPr marL="228600" indent="-228600">
              <a:lnSpc>
                <a:spcPct val="150000"/>
              </a:lnSpc>
              <a:buAutoNum type="alphaLcParenR"/>
            </a:pPr>
            <a:r>
              <a:rPr lang="en-IN" sz="1200" dirty="0" smtClean="0"/>
              <a:t>Yet </a:t>
            </a:r>
            <a:r>
              <a:rPr lang="en-IN" sz="1200" dirty="0"/>
              <a:t>Another Computer </a:t>
            </a:r>
            <a:r>
              <a:rPr lang="en-IN" sz="1200" dirty="0" err="1" smtClean="0"/>
              <a:t>Computer</a:t>
            </a:r>
            <a:endParaRPr lang="en-IN" sz="1200" dirty="0" smtClean="0"/>
          </a:p>
          <a:p>
            <a:pPr marL="228600" indent="-228600">
              <a:lnSpc>
                <a:spcPct val="150000"/>
              </a:lnSpc>
              <a:buAutoNum type="alphaLcParenR"/>
            </a:pPr>
            <a:r>
              <a:rPr lang="en-IN" sz="1200" dirty="0" smtClean="0"/>
              <a:t>Yet </a:t>
            </a:r>
            <a:r>
              <a:rPr lang="en-IN" sz="1200" dirty="0"/>
              <a:t>Another Computer </a:t>
            </a:r>
            <a:r>
              <a:rPr lang="en-IN" sz="1200" dirty="0" smtClean="0"/>
              <a:t>Compiler</a:t>
            </a:r>
          </a:p>
          <a:p>
            <a:pPr marL="228600" indent="-228600">
              <a:lnSpc>
                <a:spcPct val="150000"/>
              </a:lnSpc>
              <a:buAutoNum type="alphaLcParenR"/>
            </a:pPr>
            <a:r>
              <a:rPr lang="en-IN" sz="1200" dirty="0" smtClean="0"/>
              <a:t>Yet </a:t>
            </a:r>
            <a:r>
              <a:rPr lang="en-IN" sz="1200" dirty="0"/>
              <a:t>Another Compiler </a:t>
            </a:r>
            <a:r>
              <a:rPr lang="en-IN" sz="1200" dirty="0" smtClean="0"/>
              <a:t>Computer</a:t>
            </a:r>
          </a:p>
          <a:p>
            <a:pPr marL="228600" indent="-228600">
              <a:lnSpc>
                <a:spcPct val="150000"/>
              </a:lnSpc>
              <a:buAutoNum type="alphaLcParenR"/>
            </a:pPr>
            <a:r>
              <a:rPr lang="en-IN" sz="1200" dirty="0" smtClean="0"/>
              <a:t>Yet </a:t>
            </a:r>
            <a:r>
              <a:rPr lang="en-IN" sz="1200" dirty="0"/>
              <a:t>Another Compiler </a:t>
            </a:r>
            <a:r>
              <a:rPr lang="en-IN" sz="1200" dirty="0" err="1" smtClean="0"/>
              <a:t>Compiler</a:t>
            </a:r>
            <a:endParaRPr lang="en-IN" sz="1200" dirty="0" smtClean="0"/>
          </a:p>
          <a:p>
            <a:pPr marL="171450" indent="-171450">
              <a:lnSpc>
                <a:spcPct val="150000"/>
              </a:lnSpc>
              <a:buFont typeface="Wingdings" pitchFamily="2" charset="2"/>
              <a:buChar char="§"/>
            </a:pPr>
            <a:r>
              <a:rPr lang="en-IN" sz="1200" dirty="0"/>
              <a:t>Answer: d. Yet Another Compiler </a:t>
            </a:r>
            <a:r>
              <a:rPr lang="en-IN" sz="1200" dirty="0" err="1" smtClean="0"/>
              <a:t>Compiler</a:t>
            </a:r>
            <a:endParaRPr lang="en-IN" sz="1200" dirty="0" smtClean="0"/>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52</a:t>
            </a:r>
            <a:r>
              <a:rPr lang="en-IN" sz="1200" dirty="0"/>
              <a:t>) What type of conflicts can occur in the shift-reduce parsing</a:t>
            </a:r>
            <a:r>
              <a:rPr lang="en-IN" sz="1200" dirty="0" smtClean="0"/>
              <a:t>?</a:t>
            </a:r>
            <a:endParaRPr lang="en-IN" sz="1200" dirty="0"/>
          </a:p>
          <a:p>
            <a:pPr>
              <a:lnSpc>
                <a:spcPct val="150000"/>
              </a:lnSpc>
            </a:pPr>
            <a:r>
              <a:rPr lang="en-IN" sz="1200" dirty="0" smtClean="0"/>
              <a:t>a) reduce/reduce</a:t>
            </a:r>
            <a:endParaRPr lang="en-IN" sz="1200" dirty="0"/>
          </a:p>
          <a:p>
            <a:pPr>
              <a:lnSpc>
                <a:spcPct val="150000"/>
              </a:lnSpc>
            </a:pPr>
            <a:r>
              <a:rPr lang="en-IN" sz="1200" dirty="0" smtClean="0"/>
              <a:t>b) shift/reduce</a:t>
            </a:r>
            <a:endParaRPr lang="en-IN" sz="1200" dirty="0"/>
          </a:p>
          <a:p>
            <a:pPr>
              <a:lnSpc>
                <a:spcPct val="150000"/>
              </a:lnSpc>
            </a:pPr>
            <a:r>
              <a:rPr lang="en-IN" sz="1200" dirty="0" smtClean="0"/>
              <a:t>c) Both </a:t>
            </a:r>
            <a:r>
              <a:rPr lang="en-IN" sz="1200" dirty="0"/>
              <a:t>shift/reduce and reduce/reduce</a:t>
            </a:r>
          </a:p>
          <a:p>
            <a:pPr>
              <a:lnSpc>
                <a:spcPct val="150000"/>
              </a:lnSpc>
            </a:pPr>
            <a:r>
              <a:rPr lang="en-IN" sz="1200" dirty="0" smtClean="0"/>
              <a:t>d) None </a:t>
            </a:r>
            <a:r>
              <a:rPr lang="en-IN" sz="1200" dirty="0"/>
              <a:t>of the </a:t>
            </a:r>
            <a:r>
              <a:rPr lang="en-IN" sz="1200" dirty="0" smtClean="0"/>
              <a:t>above</a:t>
            </a:r>
          </a:p>
          <a:p>
            <a:pPr marL="171450" indent="-171450">
              <a:lnSpc>
                <a:spcPct val="150000"/>
              </a:lnSpc>
              <a:buFont typeface="Wingdings" pitchFamily="2" charset="2"/>
              <a:buChar char="§"/>
            </a:pPr>
            <a:r>
              <a:rPr lang="en-IN" sz="1200" dirty="0"/>
              <a:t>Answer: b. Shift/reduce</a:t>
            </a:r>
          </a:p>
        </p:txBody>
      </p:sp>
    </p:spTree>
    <p:extLst>
      <p:ext uri="{BB962C8B-B14F-4D97-AF65-F5344CB8AC3E}">
        <p14:creationId xmlns:p14="http://schemas.microsoft.com/office/powerpoint/2010/main" val="3780310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53</a:t>
            </a:r>
            <a:r>
              <a:rPr lang="en-IN" sz="1200" dirty="0"/>
              <a:t>) Which of the following grammar can be translated into DFAs</a:t>
            </a:r>
            <a:r>
              <a:rPr lang="en-IN" sz="1200" dirty="0" smtClean="0"/>
              <a:t>?</a:t>
            </a:r>
            <a:endParaRPr lang="en-IN" sz="1200" dirty="0"/>
          </a:p>
          <a:p>
            <a:pPr marL="228600" indent="-228600">
              <a:lnSpc>
                <a:spcPct val="150000"/>
              </a:lnSpc>
              <a:buAutoNum type="alphaLcParenR"/>
            </a:pPr>
            <a:r>
              <a:rPr lang="en-IN" sz="1200" dirty="0" smtClean="0"/>
              <a:t>Generic Grammar</a:t>
            </a:r>
          </a:p>
          <a:p>
            <a:pPr marL="228600" indent="-228600">
              <a:lnSpc>
                <a:spcPct val="150000"/>
              </a:lnSpc>
              <a:buAutoNum type="alphaLcParenR"/>
            </a:pPr>
            <a:r>
              <a:rPr lang="en-IN" sz="1200" dirty="0" smtClean="0"/>
              <a:t>Left </a:t>
            </a:r>
            <a:r>
              <a:rPr lang="en-IN" sz="1200" dirty="0"/>
              <a:t>Linear </a:t>
            </a:r>
            <a:r>
              <a:rPr lang="en-IN" sz="1200" dirty="0" smtClean="0"/>
              <a:t>Grammar</a:t>
            </a:r>
          </a:p>
          <a:p>
            <a:pPr marL="228600" indent="-228600">
              <a:lnSpc>
                <a:spcPct val="150000"/>
              </a:lnSpc>
              <a:buAutoNum type="alphaLcParenR"/>
            </a:pPr>
            <a:r>
              <a:rPr lang="en-IN" sz="1200" dirty="0" smtClean="0"/>
              <a:t>Right Linear Grammar</a:t>
            </a:r>
          </a:p>
          <a:p>
            <a:pPr marL="228600" indent="-228600">
              <a:lnSpc>
                <a:spcPct val="150000"/>
              </a:lnSpc>
              <a:buAutoNum type="alphaLcParenR"/>
            </a:pPr>
            <a:r>
              <a:rPr lang="en-IN" sz="1200" dirty="0" smtClean="0"/>
              <a:t>All </a:t>
            </a:r>
            <a:r>
              <a:rPr lang="en-IN" sz="1200" dirty="0"/>
              <a:t>of the </a:t>
            </a:r>
            <a:r>
              <a:rPr lang="en-IN" sz="1200" dirty="0" smtClean="0"/>
              <a:t>above</a:t>
            </a:r>
          </a:p>
          <a:p>
            <a:pPr marL="171450" indent="-171450">
              <a:lnSpc>
                <a:spcPct val="150000"/>
              </a:lnSpc>
              <a:buFont typeface="Wingdings" pitchFamily="2" charset="2"/>
              <a:buChar char="§"/>
            </a:pPr>
            <a:r>
              <a:rPr lang="en-IN" sz="1200" dirty="0"/>
              <a:t>Answer: c. Right Linear </a:t>
            </a:r>
            <a:r>
              <a:rPr lang="en-IN" sz="1200" dirty="0" smtClean="0"/>
              <a:t>Grammar</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54</a:t>
            </a:r>
            <a:r>
              <a:rPr lang="en-IN" sz="1200" dirty="0"/>
              <a:t>) Which algorithm invokes a function GETREG</a:t>
            </a:r>
            <a:r>
              <a:rPr lang="en-IN" sz="1200" dirty="0" smtClean="0"/>
              <a:t>()?</a:t>
            </a:r>
            <a:endParaRPr lang="en-IN" sz="1200" dirty="0"/>
          </a:p>
          <a:p>
            <a:pPr marL="228600" indent="-228600">
              <a:lnSpc>
                <a:spcPct val="150000"/>
              </a:lnSpc>
              <a:buAutoNum type="alphaLcParenR"/>
            </a:pPr>
            <a:r>
              <a:rPr lang="en-IN" sz="1200" dirty="0" smtClean="0"/>
              <a:t>Code </a:t>
            </a:r>
            <a:r>
              <a:rPr lang="en-IN" sz="1200" dirty="0"/>
              <a:t>motion </a:t>
            </a:r>
            <a:r>
              <a:rPr lang="en-IN" sz="1200" dirty="0" smtClean="0"/>
              <a:t>algorithm</a:t>
            </a:r>
          </a:p>
          <a:p>
            <a:pPr marL="228600" indent="-228600">
              <a:lnSpc>
                <a:spcPct val="150000"/>
              </a:lnSpc>
              <a:buAutoNum type="alphaLcParenR"/>
            </a:pPr>
            <a:r>
              <a:rPr lang="en-IN" sz="1200" dirty="0" smtClean="0"/>
              <a:t>Code </a:t>
            </a:r>
            <a:r>
              <a:rPr lang="en-IN" sz="1200" dirty="0"/>
              <a:t>optimization </a:t>
            </a:r>
            <a:r>
              <a:rPr lang="en-IN" sz="1200" dirty="0" smtClean="0"/>
              <a:t>algorithm</a:t>
            </a:r>
          </a:p>
          <a:p>
            <a:pPr marL="228600" indent="-228600">
              <a:lnSpc>
                <a:spcPct val="150000"/>
              </a:lnSpc>
              <a:buAutoNum type="alphaLcParenR"/>
            </a:pPr>
            <a:r>
              <a:rPr lang="en-IN" sz="1200" dirty="0" smtClean="0"/>
              <a:t>Intermediate Code</a:t>
            </a:r>
          </a:p>
          <a:p>
            <a:pPr marL="228600" indent="-228600">
              <a:lnSpc>
                <a:spcPct val="150000"/>
              </a:lnSpc>
              <a:buAutoNum type="alphaLcParenR"/>
            </a:pPr>
            <a:r>
              <a:rPr lang="en-IN" sz="1200" dirty="0" smtClean="0"/>
              <a:t>Code </a:t>
            </a:r>
            <a:r>
              <a:rPr lang="en-IN" sz="1200" dirty="0"/>
              <a:t>generation </a:t>
            </a:r>
            <a:r>
              <a:rPr lang="en-IN" sz="1200" dirty="0" smtClean="0"/>
              <a:t>algorithm</a:t>
            </a:r>
          </a:p>
          <a:p>
            <a:pPr marL="171450" indent="-171450">
              <a:lnSpc>
                <a:spcPct val="150000"/>
              </a:lnSpc>
              <a:buFont typeface="Wingdings" pitchFamily="2" charset="2"/>
              <a:buChar char="§"/>
            </a:pPr>
            <a:r>
              <a:rPr lang="de-DE" sz="1200" dirty="0"/>
              <a:t>Answer: d. </a:t>
            </a:r>
            <a:r>
              <a:rPr lang="de-DE" sz="1200"/>
              <a:t>Code generation algorithm</a:t>
            </a:r>
            <a:endParaRPr lang="en-IN" sz="1200" dirty="0"/>
          </a:p>
        </p:txBody>
      </p:sp>
    </p:spTree>
    <p:extLst>
      <p:ext uri="{BB962C8B-B14F-4D97-AF65-F5344CB8AC3E}">
        <p14:creationId xmlns:p14="http://schemas.microsoft.com/office/powerpoint/2010/main" val="24531870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55</a:t>
            </a:r>
            <a:r>
              <a:rPr lang="en-IN" sz="1200" dirty="0"/>
              <a:t>) FORTRAN programming language is a </a:t>
            </a:r>
            <a:r>
              <a:rPr lang="en-IN" sz="1200" dirty="0" smtClean="0"/>
              <a:t>_______</a:t>
            </a:r>
            <a:endParaRPr lang="en-IN" sz="1200" dirty="0"/>
          </a:p>
          <a:p>
            <a:pPr marL="228600" indent="-228600">
              <a:lnSpc>
                <a:spcPct val="150000"/>
              </a:lnSpc>
              <a:buAutoNum type="alphaLcParenR"/>
            </a:pPr>
            <a:r>
              <a:rPr lang="en-IN" sz="1200" dirty="0" smtClean="0"/>
              <a:t>Turing language</a:t>
            </a:r>
          </a:p>
          <a:p>
            <a:pPr marL="228600" indent="-228600">
              <a:lnSpc>
                <a:spcPct val="150000"/>
              </a:lnSpc>
              <a:buAutoNum type="alphaLcParenR"/>
            </a:pPr>
            <a:r>
              <a:rPr lang="en-IN" sz="1200" dirty="0" smtClean="0"/>
              <a:t>Context-sensitive language</a:t>
            </a:r>
          </a:p>
          <a:p>
            <a:pPr marL="228600" indent="-228600">
              <a:lnSpc>
                <a:spcPct val="150000"/>
              </a:lnSpc>
              <a:buAutoNum type="alphaLcParenR"/>
            </a:pPr>
            <a:r>
              <a:rPr lang="en-IN" sz="1200" dirty="0" smtClean="0"/>
              <a:t>Context-free language</a:t>
            </a:r>
          </a:p>
          <a:p>
            <a:pPr marL="228600" indent="-228600">
              <a:lnSpc>
                <a:spcPct val="150000"/>
              </a:lnSpc>
              <a:buAutoNum type="alphaLcParenR"/>
            </a:pPr>
            <a:r>
              <a:rPr lang="en-IN" sz="1200" dirty="0" smtClean="0"/>
              <a:t>Regular language</a:t>
            </a:r>
          </a:p>
          <a:p>
            <a:pPr marL="171450" indent="-171450">
              <a:lnSpc>
                <a:spcPct val="150000"/>
              </a:lnSpc>
              <a:buFont typeface="Wingdings" pitchFamily="2" charset="2"/>
              <a:buChar char="§"/>
            </a:pPr>
            <a:r>
              <a:rPr lang="en-IN" sz="1200" dirty="0"/>
              <a:t>Answer: b. Context-sensitive language</a:t>
            </a:r>
            <a:r>
              <a:rPr lang="en-IN" sz="1200" dirty="0" smtClean="0"/>
              <a:t>.</a:t>
            </a:r>
          </a:p>
          <a:p>
            <a:pPr>
              <a:lnSpc>
                <a:spcPct val="150000"/>
              </a:lnSpc>
            </a:pPr>
            <a:endParaRPr lang="en-IN" sz="1200" dirty="0" smtClean="0"/>
          </a:p>
          <a:p>
            <a:pPr marL="171450" indent="-171450">
              <a:lnSpc>
                <a:spcPct val="150000"/>
              </a:lnSpc>
              <a:buFont typeface="Wingdings" pitchFamily="2" charset="2"/>
              <a:buChar char="§"/>
            </a:pPr>
            <a:r>
              <a:rPr lang="en-IN" sz="1200" dirty="0" smtClean="0"/>
              <a:t>56</a:t>
            </a:r>
            <a:r>
              <a:rPr lang="en-IN" sz="1200" dirty="0"/>
              <a:t>) The execution time of the code depends on</a:t>
            </a:r>
            <a:r>
              <a:rPr lang="en-IN" sz="1200" dirty="0" smtClean="0"/>
              <a:t>?</a:t>
            </a:r>
            <a:endParaRPr lang="en-IN" sz="1200" dirty="0"/>
          </a:p>
          <a:p>
            <a:pPr marL="228600" indent="-228600">
              <a:lnSpc>
                <a:spcPct val="150000"/>
              </a:lnSpc>
              <a:buAutoNum type="alphaLcParenR"/>
            </a:pPr>
            <a:r>
              <a:rPr lang="en-IN" sz="1200" dirty="0" smtClean="0"/>
              <a:t>the </a:t>
            </a:r>
            <a:r>
              <a:rPr lang="en-IN" sz="1200" dirty="0"/>
              <a:t>usage of machine </a:t>
            </a:r>
            <a:r>
              <a:rPr lang="en-IN" sz="1200" dirty="0" smtClean="0"/>
              <a:t>idioms</a:t>
            </a:r>
          </a:p>
          <a:p>
            <a:pPr marL="228600" indent="-228600">
              <a:lnSpc>
                <a:spcPct val="150000"/>
              </a:lnSpc>
              <a:buAutoNum type="alphaLcParenR"/>
            </a:pPr>
            <a:r>
              <a:rPr lang="en-IN" sz="1200" dirty="0" smtClean="0"/>
              <a:t>the </a:t>
            </a:r>
            <a:r>
              <a:rPr lang="en-IN" sz="1200" dirty="0"/>
              <a:t>way the registers are </a:t>
            </a:r>
            <a:r>
              <a:rPr lang="en-IN" sz="1200" dirty="0" smtClean="0"/>
              <a:t>used</a:t>
            </a:r>
          </a:p>
          <a:p>
            <a:pPr marL="228600" indent="-228600">
              <a:lnSpc>
                <a:spcPct val="150000"/>
              </a:lnSpc>
              <a:buAutoNum type="alphaLcParenR"/>
            </a:pPr>
            <a:r>
              <a:rPr lang="en-IN" sz="1200" dirty="0" smtClean="0"/>
              <a:t>the </a:t>
            </a:r>
            <a:r>
              <a:rPr lang="en-IN" sz="1200" dirty="0"/>
              <a:t>orders in which the computations are </a:t>
            </a:r>
            <a:r>
              <a:rPr lang="en-IN" sz="1200" dirty="0" smtClean="0"/>
              <a:t>performed</a:t>
            </a:r>
          </a:p>
          <a:p>
            <a:pPr marL="228600" indent="-228600">
              <a:lnSpc>
                <a:spcPct val="150000"/>
              </a:lnSpc>
              <a:buAutoNum type="alphaLcParenR"/>
            </a:pPr>
            <a:r>
              <a:rPr lang="en-IN" sz="1200" dirty="0" smtClean="0"/>
              <a:t>All </a:t>
            </a:r>
            <a:r>
              <a:rPr lang="en-IN" sz="1200" dirty="0"/>
              <a:t>of the </a:t>
            </a:r>
            <a:r>
              <a:rPr lang="en-IN" sz="1200" dirty="0" smtClean="0"/>
              <a:t>mentioned</a:t>
            </a:r>
          </a:p>
          <a:p>
            <a:pPr marL="171450" indent="-171450">
              <a:lnSpc>
                <a:spcPct val="150000"/>
              </a:lnSpc>
              <a:buFont typeface="Wingdings" pitchFamily="2" charset="2"/>
              <a:buChar char="§"/>
            </a:pPr>
            <a:r>
              <a:rPr lang="en-IN" sz="1200" dirty="0"/>
              <a:t>Answer: d. All of the mentioned</a:t>
            </a:r>
            <a:endParaRPr lang="en-IN" sz="1200" dirty="0"/>
          </a:p>
        </p:txBody>
      </p:sp>
    </p:spTree>
    <p:extLst>
      <p:ext uri="{BB962C8B-B14F-4D97-AF65-F5344CB8AC3E}">
        <p14:creationId xmlns:p14="http://schemas.microsoft.com/office/powerpoint/2010/main" val="35803805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57</a:t>
            </a:r>
            <a:r>
              <a:rPr lang="en-IN" sz="1200" dirty="0"/>
              <a:t>) Which optimization technique is used to reduce the multiple jumps</a:t>
            </a:r>
            <a:r>
              <a:rPr lang="en-IN" sz="1200" dirty="0" smtClean="0"/>
              <a:t>?</a:t>
            </a:r>
            <a:endParaRPr lang="en-IN" sz="1200" dirty="0"/>
          </a:p>
          <a:p>
            <a:pPr marL="228600" indent="-228600">
              <a:lnSpc>
                <a:spcPct val="150000"/>
              </a:lnSpc>
              <a:buAutoNum type="alphaLcParenR"/>
            </a:pPr>
            <a:r>
              <a:rPr lang="en-IN" sz="1200" dirty="0" smtClean="0"/>
              <a:t>Latter </a:t>
            </a:r>
            <a:r>
              <a:rPr lang="en-IN" sz="1200" dirty="0"/>
              <a:t>optimization </a:t>
            </a:r>
            <a:r>
              <a:rPr lang="en-IN" sz="1200" dirty="0" smtClean="0"/>
              <a:t>technique</a:t>
            </a:r>
          </a:p>
          <a:p>
            <a:pPr marL="228600" indent="-228600">
              <a:lnSpc>
                <a:spcPct val="150000"/>
              </a:lnSpc>
              <a:buAutoNum type="alphaLcParenR"/>
            </a:pPr>
            <a:r>
              <a:rPr lang="en-IN" sz="1200" dirty="0" smtClean="0"/>
              <a:t>Peephole </a:t>
            </a:r>
            <a:r>
              <a:rPr lang="en-IN" sz="1200" dirty="0"/>
              <a:t>optimization </a:t>
            </a:r>
            <a:r>
              <a:rPr lang="en-IN" sz="1200" dirty="0" smtClean="0"/>
              <a:t>technique</a:t>
            </a:r>
          </a:p>
          <a:p>
            <a:pPr marL="228600" indent="-228600">
              <a:lnSpc>
                <a:spcPct val="150000"/>
              </a:lnSpc>
              <a:buAutoNum type="alphaLcParenR"/>
            </a:pPr>
            <a:r>
              <a:rPr lang="en-IN" sz="1200" dirty="0" smtClean="0"/>
              <a:t>Local </a:t>
            </a:r>
            <a:r>
              <a:rPr lang="en-IN" sz="1200" dirty="0"/>
              <a:t>optimization </a:t>
            </a:r>
            <a:r>
              <a:rPr lang="en-IN" sz="1200" dirty="0" smtClean="0"/>
              <a:t>technique</a:t>
            </a:r>
          </a:p>
          <a:p>
            <a:pPr marL="228600" indent="-228600">
              <a:lnSpc>
                <a:spcPct val="150000"/>
              </a:lnSpc>
              <a:buAutoNum type="alphaLcParenR"/>
            </a:pPr>
            <a:r>
              <a:rPr lang="en-IN" sz="1200" dirty="0" smtClean="0"/>
              <a:t>Code </a:t>
            </a:r>
            <a:r>
              <a:rPr lang="en-IN" sz="1200" dirty="0"/>
              <a:t>optimization </a:t>
            </a:r>
            <a:r>
              <a:rPr lang="en-IN" sz="1200" dirty="0" smtClean="0"/>
              <a:t>technique</a:t>
            </a:r>
          </a:p>
          <a:p>
            <a:pPr marL="171450" indent="-171450">
              <a:lnSpc>
                <a:spcPct val="150000"/>
              </a:lnSpc>
              <a:buFont typeface="Wingdings" pitchFamily="2" charset="2"/>
              <a:buChar char="§"/>
            </a:pPr>
            <a:r>
              <a:rPr lang="en-IN" sz="1200" dirty="0"/>
              <a:t>Answer: b. Peephole optimization </a:t>
            </a:r>
            <a:r>
              <a:rPr lang="en-IN" sz="1200" dirty="0" smtClean="0"/>
              <a:t>technique</a:t>
            </a:r>
          </a:p>
          <a:p>
            <a:pPr>
              <a:lnSpc>
                <a:spcPct val="150000"/>
              </a:lnSpc>
            </a:pPr>
            <a:endParaRPr lang="en-IN" sz="1200" dirty="0"/>
          </a:p>
          <a:p>
            <a:pPr marL="171450" indent="-171450">
              <a:lnSpc>
                <a:spcPct val="150000"/>
              </a:lnSpc>
              <a:buFont typeface="Wingdings" pitchFamily="2" charset="2"/>
              <a:buChar char="§"/>
            </a:pPr>
            <a:r>
              <a:rPr lang="en-IN" sz="1200" dirty="0" smtClean="0"/>
              <a:t>58</a:t>
            </a:r>
            <a:r>
              <a:rPr lang="en-IN" sz="1200" dirty="0"/>
              <a:t>) Which of the following term is used to keep track of the location where the current values of the name are stored</a:t>
            </a:r>
            <a:r>
              <a:rPr lang="en-IN" sz="1200" dirty="0" smtClean="0"/>
              <a:t>?</a:t>
            </a:r>
            <a:endParaRPr lang="en-IN" sz="1200" dirty="0"/>
          </a:p>
          <a:p>
            <a:pPr marL="228600" indent="-228600">
              <a:lnSpc>
                <a:spcPct val="150000"/>
              </a:lnSpc>
              <a:buAutoNum type="alphaLcParenR"/>
            </a:pPr>
            <a:r>
              <a:rPr lang="en-IN" sz="1200" dirty="0" smtClean="0"/>
              <a:t>Register descriptor</a:t>
            </a:r>
          </a:p>
          <a:p>
            <a:pPr marL="228600" indent="-228600">
              <a:lnSpc>
                <a:spcPct val="150000"/>
              </a:lnSpc>
              <a:buAutoNum type="alphaLcParenR"/>
            </a:pPr>
            <a:r>
              <a:rPr lang="en-IN" sz="1200" dirty="0" smtClean="0"/>
              <a:t>Address descriptor</a:t>
            </a:r>
          </a:p>
          <a:p>
            <a:pPr marL="228600" indent="-228600">
              <a:lnSpc>
                <a:spcPct val="150000"/>
              </a:lnSpc>
              <a:buAutoNum type="alphaLcParenR"/>
            </a:pPr>
            <a:r>
              <a:rPr lang="en-IN" sz="1200" dirty="0" smtClean="0"/>
              <a:t>Allocation descriptor</a:t>
            </a:r>
          </a:p>
          <a:p>
            <a:pPr marL="228600" indent="-228600">
              <a:lnSpc>
                <a:spcPct val="150000"/>
              </a:lnSpc>
              <a:buAutoNum type="alphaLcParenR"/>
            </a:pPr>
            <a:r>
              <a:rPr lang="en-IN" sz="1200" dirty="0" smtClean="0"/>
              <a:t>Flag </a:t>
            </a:r>
            <a:r>
              <a:rPr lang="en-IN" sz="1200" dirty="0"/>
              <a:t>register</a:t>
            </a:r>
          </a:p>
          <a:p>
            <a:pPr marL="171450" indent="-171450">
              <a:lnSpc>
                <a:spcPct val="150000"/>
              </a:lnSpc>
              <a:buFont typeface="Wingdings" pitchFamily="2" charset="2"/>
              <a:buChar char="§"/>
            </a:pPr>
            <a:r>
              <a:rPr lang="en-IN" sz="1200" dirty="0"/>
              <a:t>Answer: b. Address descriptor</a:t>
            </a:r>
            <a:endParaRPr lang="en-IN" sz="1200" dirty="0"/>
          </a:p>
        </p:txBody>
      </p:sp>
    </p:spTree>
    <p:extLst>
      <p:ext uri="{BB962C8B-B14F-4D97-AF65-F5344CB8AC3E}">
        <p14:creationId xmlns:p14="http://schemas.microsoft.com/office/powerpoint/2010/main" val="12127406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59</a:t>
            </a:r>
            <a:r>
              <a:rPr lang="en-IN" sz="1200" dirty="0"/>
              <a:t>) Which of the following are </a:t>
            </a:r>
            <a:r>
              <a:rPr lang="en-IN" sz="1200" dirty="0" err="1"/>
              <a:t>labeled</a:t>
            </a:r>
            <a:r>
              <a:rPr lang="en-IN" sz="1200" dirty="0"/>
              <a:t> by operator symbol</a:t>
            </a:r>
            <a:r>
              <a:rPr lang="en-IN" sz="1200" dirty="0" smtClean="0"/>
              <a:t>?</a:t>
            </a:r>
            <a:endParaRPr lang="en-IN" sz="1200" dirty="0"/>
          </a:p>
          <a:p>
            <a:pPr marL="228600" indent="-228600">
              <a:lnSpc>
                <a:spcPct val="150000"/>
              </a:lnSpc>
              <a:buAutoNum type="alphaLcParenR"/>
            </a:pPr>
            <a:r>
              <a:rPr lang="en-IN" sz="1200" dirty="0" smtClean="0"/>
              <a:t>Root</a:t>
            </a:r>
          </a:p>
          <a:p>
            <a:pPr marL="228600" indent="-228600">
              <a:lnSpc>
                <a:spcPct val="150000"/>
              </a:lnSpc>
              <a:buAutoNum type="alphaLcParenR"/>
            </a:pPr>
            <a:r>
              <a:rPr lang="en-IN" sz="1200" dirty="0" smtClean="0"/>
              <a:t>Interior nodes</a:t>
            </a:r>
          </a:p>
          <a:p>
            <a:pPr marL="228600" indent="-228600">
              <a:lnSpc>
                <a:spcPct val="150000"/>
              </a:lnSpc>
              <a:buAutoNum type="alphaLcParenR"/>
            </a:pPr>
            <a:r>
              <a:rPr lang="en-IN" sz="1200" dirty="0" smtClean="0"/>
              <a:t>Leaves</a:t>
            </a:r>
          </a:p>
          <a:p>
            <a:pPr marL="228600" indent="-228600">
              <a:lnSpc>
                <a:spcPct val="150000"/>
              </a:lnSpc>
              <a:buAutoNum type="alphaLcParenR"/>
            </a:pPr>
            <a:r>
              <a:rPr lang="en-IN" sz="1200" dirty="0" smtClean="0"/>
              <a:t>Nodes</a:t>
            </a:r>
          </a:p>
          <a:p>
            <a:pPr marL="171450" indent="-171450">
              <a:lnSpc>
                <a:spcPct val="150000"/>
              </a:lnSpc>
              <a:buFont typeface="Wingdings" pitchFamily="2" charset="2"/>
              <a:buChar char="§"/>
            </a:pPr>
            <a:r>
              <a:rPr lang="en-IN" sz="1200" dirty="0"/>
              <a:t>Answer: b. Interior </a:t>
            </a:r>
            <a:r>
              <a:rPr lang="en-IN" sz="1200" dirty="0" smtClean="0"/>
              <a:t>nodes</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60</a:t>
            </a:r>
            <a:r>
              <a:rPr lang="en-IN" sz="1200" dirty="0"/>
              <a:t>) DAG is an abbreviation of</a:t>
            </a:r>
            <a:r>
              <a:rPr lang="en-IN" sz="1200" dirty="0" smtClean="0"/>
              <a:t>?</a:t>
            </a:r>
            <a:endParaRPr lang="en-IN" sz="1200" dirty="0"/>
          </a:p>
          <a:p>
            <a:pPr marL="228600" indent="-228600">
              <a:lnSpc>
                <a:spcPct val="150000"/>
              </a:lnSpc>
              <a:buAutoNum type="alphaLcParenR"/>
            </a:pPr>
            <a:r>
              <a:rPr lang="en-IN" sz="1200" dirty="0" smtClean="0"/>
              <a:t>Detecting </a:t>
            </a:r>
            <a:r>
              <a:rPr lang="en-IN" sz="1200" dirty="0"/>
              <a:t>Acyclic </a:t>
            </a:r>
            <a:r>
              <a:rPr lang="en-IN" sz="1200" dirty="0" smtClean="0"/>
              <a:t>Graph</a:t>
            </a:r>
          </a:p>
          <a:p>
            <a:pPr marL="228600" indent="-228600">
              <a:lnSpc>
                <a:spcPct val="150000"/>
              </a:lnSpc>
              <a:buAutoNum type="alphaLcParenR"/>
            </a:pPr>
            <a:r>
              <a:rPr lang="en-IN" sz="1200" dirty="0" smtClean="0"/>
              <a:t>Data </a:t>
            </a:r>
            <a:r>
              <a:rPr lang="en-IN" sz="1200" dirty="0"/>
              <a:t>Acyclic </a:t>
            </a:r>
            <a:r>
              <a:rPr lang="en-IN" sz="1200" dirty="0" smtClean="0"/>
              <a:t>Graph</a:t>
            </a:r>
          </a:p>
          <a:p>
            <a:pPr marL="228600" indent="-228600">
              <a:lnSpc>
                <a:spcPct val="150000"/>
              </a:lnSpc>
              <a:buAutoNum type="alphaLcParenR"/>
            </a:pPr>
            <a:r>
              <a:rPr lang="en-IN" sz="1200" dirty="0" smtClean="0"/>
              <a:t>Dynamic </a:t>
            </a:r>
            <a:r>
              <a:rPr lang="en-IN" sz="1200" dirty="0"/>
              <a:t>Acyclic </a:t>
            </a:r>
            <a:r>
              <a:rPr lang="en-IN" sz="1200" dirty="0" smtClean="0"/>
              <a:t>Graph</a:t>
            </a:r>
          </a:p>
          <a:p>
            <a:pPr marL="228600" indent="-228600">
              <a:lnSpc>
                <a:spcPct val="150000"/>
              </a:lnSpc>
              <a:buAutoNum type="alphaLcParenR"/>
            </a:pPr>
            <a:r>
              <a:rPr lang="en-IN" sz="1200" dirty="0" smtClean="0"/>
              <a:t>Directed </a:t>
            </a:r>
            <a:r>
              <a:rPr lang="en-IN" sz="1200" dirty="0"/>
              <a:t>Acyclic </a:t>
            </a:r>
            <a:r>
              <a:rPr lang="en-IN" sz="1200" dirty="0" smtClean="0"/>
              <a:t>Graph</a:t>
            </a:r>
          </a:p>
          <a:p>
            <a:pPr marL="171450" indent="-171450">
              <a:lnSpc>
                <a:spcPct val="150000"/>
              </a:lnSpc>
              <a:buFont typeface="Wingdings" pitchFamily="2" charset="2"/>
              <a:buChar char="§"/>
            </a:pPr>
            <a:r>
              <a:rPr lang="en-IN" sz="1200" dirty="0"/>
              <a:t>Answer: d. Directed Acyclic Graph</a:t>
            </a:r>
            <a:endParaRPr lang="en-IN" sz="1200" dirty="0"/>
          </a:p>
        </p:txBody>
      </p:sp>
    </p:spTree>
    <p:extLst>
      <p:ext uri="{BB962C8B-B14F-4D97-AF65-F5344CB8AC3E}">
        <p14:creationId xmlns:p14="http://schemas.microsoft.com/office/powerpoint/2010/main" val="30022416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61</a:t>
            </a:r>
            <a:r>
              <a:rPr lang="en-IN" sz="1200" dirty="0"/>
              <a:t>) Which of the following is used in various stages or phases of the compiler</a:t>
            </a:r>
            <a:r>
              <a:rPr lang="en-IN" sz="1200" dirty="0" smtClean="0"/>
              <a:t>?</a:t>
            </a:r>
            <a:endParaRPr lang="en-IN" sz="1200" dirty="0"/>
          </a:p>
          <a:p>
            <a:pPr marL="228600" indent="-228600">
              <a:lnSpc>
                <a:spcPct val="150000"/>
              </a:lnSpc>
              <a:buAutoNum type="alphaLcParenR"/>
            </a:pPr>
            <a:r>
              <a:rPr lang="en-IN" sz="1200" dirty="0" smtClean="0"/>
              <a:t>Records</a:t>
            </a:r>
          </a:p>
          <a:p>
            <a:pPr marL="228600" indent="-228600">
              <a:lnSpc>
                <a:spcPct val="150000"/>
              </a:lnSpc>
              <a:buAutoNum type="alphaLcParenR"/>
            </a:pPr>
            <a:r>
              <a:rPr lang="en-IN" sz="1200" dirty="0" smtClean="0"/>
              <a:t>Program</a:t>
            </a:r>
          </a:p>
          <a:p>
            <a:pPr marL="228600" indent="-228600">
              <a:lnSpc>
                <a:spcPct val="150000"/>
              </a:lnSpc>
              <a:buAutoNum type="alphaLcParenR"/>
            </a:pPr>
            <a:r>
              <a:rPr lang="en-IN" sz="1200" dirty="0" smtClean="0"/>
              <a:t>Symbol Table</a:t>
            </a:r>
          </a:p>
          <a:p>
            <a:pPr marL="228600" indent="-228600">
              <a:lnSpc>
                <a:spcPct val="150000"/>
              </a:lnSpc>
              <a:buAutoNum type="alphaLcParenR"/>
            </a:pPr>
            <a:r>
              <a:rPr lang="en-IN" sz="1200" dirty="0" smtClean="0"/>
              <a:t>Table</a:t>
            </a:r>
          </a:p>
          <a:p>
            <a:pPr marL="171450" indent="-171450">
              <a:lnSpc>
                <a:spcPct val="150000"/>
              </a:lnSpc>
              <a:buFont typeface="Wingdings" pitchFamily="2" charset="2"/>
              <a:buChar char="§"/>
            </a:pPr>
            <a:r>
              <a:rPr lang="en-IN" sz="1200" dirty="0"/>
              <a:t>Answer: c. Symbol </a:t>
            </a:r>
            <a:r>
              <a:rPr lang="en-IN" sz="1200" dirty="0" smtClean="0"/>
              <a:t>Table</a:t>
            </a:r>
          </a:p>
          <a:p>
            <a:pPr>
              <a:lnSpc>
                <a:spcPct val="150000"/>
              </a:lnSpc>
            </a:pPr>
            <a:endParaRPr lang="en-IN" sz="1200" dirty="0" smtClean="0"/>
          </a:p>
          <a:p>
            <a:pPr marL="171450" indent="-171450">
              <a:lnSpc>
                <a:spcPct val="150000"/>
              </a:lnSpc>
              <a:buFont typeface="Wingdings" pitchFamily="2" charset="2"/>
              <a:buChar char="§"/>
            </a:pPr>
            <a:r>
              <a:rPr lang="en-IN" sz="1200" dirty="0" smtClean="0"/>
              <a:t>62</a:t>
            </a:r>
            <a:r>
              <a:rPr lang="en-IN" sz="1200" dirty="0"/>
              <a:t>) Which of the following structure has four fields</a:t>
            </a:r>
            <a:r>
              <a:rPr lang="en-IN" sz="1200" dirty="0" smtClean="0"/>
              <a:t>?</a:t>
            </a:r>
            <a:endParaRPr lang="en-IN" sz="1200" dirty="0"/>
          </a:p>
          <a:p>
            <a:pPr marL="228600" indent="-228600">
              <a:lnSpc>
                <a:spcPct val="150000"/>
              </a:lnSpc>
              <a:buAutoNum type="alphaLcParenR"/>
            </a:pPr>
            <a:r>
              <a:rPr lang="en-IN" sz="1200" dirty="0" smtClean="0"/>
              <a:t>Parse tree</a:t>
            </a:r>
          </a:p>
          <a:p>
            <a:pPr marL="228600" indent="-228600">
              <a:lnSpc>
                <a:spcPct val="150000"/>
              </a:lnSpc>
              <a:buAutoNum type="alphaLcParenR"/>
            </a:pPr>
            <a:r>
              <a:rPr lang="en-IN" sz="1200" dirty="0" smtClean="0"/>
              <a:t>Triples</a:t>
            </a:r>
          </a:p>
          <a:p>
            <a:pPr marL="228600" indent="-228600">
              <a:lnSpc>
                <a:spcPct val="150000"/>
              </a:lnSpc>
              <a:buAutoNum type="alphaLcParenR"/>
            </a:pPr>
            <a:r>
              <a:rPr lang="en-IN" sz="1200" dirty="0" smtClean="0"/>
              <a:t>Indirect Triples</a:t>
            </a:r>
          </a:p>
          <a:p>
            <a:pPr marL="228600" indent="-228600">
              <a:lnSpc>
                <a:spcPct val="150000"/>
              </a:lnSpc>
              <a:buAutoNum type="alphaLcParenR"/>
            </a:pPr>
            <a:r>
              <a:rPr lang="en-IN" sz="1200" dirty="0" smtClean="0"/>
              <a:t>Quadruples</a:t>
            </a:r>
          </a:p>
          <a:p>
            <a:pPr marL="171450" indent="-171450">
              <a:lnSpc>
                <a:spcPct val="150000"/>
              </a:lnSpc>
              <a:buFont typeface="Wingdings" pitchFamily="2" charset="2"/>
              <a:buChar char="§"/>
            </a:pPr>
            <a:r>
              <a:rPr lang="en-IN" sz="1200" dirty="0"/>
              <a:t>Answer: d. Quadruples</a:t>
            </a:r>
            <a:endParaRPr lang="en-IN" sz="1200" dirty="0"/>
          </a:p>
        </p:txBody>
      </p:sp>
    </p:spTree>
    <p:extLst>
      <p:ext uri="{BB962C8B-B14F-4D97-AF65-F5344CB8AC3E}">
        <p14:creationId xmlns:p14="http://schemas.microsoft.com/office/powerpoint/2010/main" val="7267456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63</a:t>
            </a:r>
            <a:r>
              <a:rPr lang="en-IN" sz="1200" dirty="0"/>
              <a:t>) In which of the following tree, the leaf indicates the operand, and the interior node represents the operator</a:t>
            </a:r>
            <a:r>
              <a:rPr lang="en-IN" sz="1200" dirty="0" smtClean="0"/>
              <a:t>.</a:t>
            </a:r>
            <a:endParaRPr lang="en-IN" sz="1200" dirty="0"/>
          </a:p>
          <a:p>
            <a:pPr>
              <a:lnSpc>
                <a:spcPct val="150000"/>
              </a:lnSpc>
            </a:pPr>
            <a:r>
              <a:rPr lang="en-IN" sz="1200" dirty="0" smtClean="0"/>
              <a:t>a) Syntax </a:t>
            </a:r>
            <a:r>
              <a:rPr lang="en-IN" sz="1200" dirty="0"/>
              <a:t>tree</a:t>
            </a:r>
          </a:p>
          <a:p>
            <a:pPr>
              <a:lnSpc>
                <a:spcPct val="150000"/>
              </a:lnSpc>
            </a:pPr>
            <a:r>
              <a:rPr lang="en-IN" sz="1200" dirty="0" smtClean="0"/>
              <a:t>b) Parser </a:t>
            </a:r>
            <a:r>
              <a:rPr lang="en-IN" sz="1200" dirty="0"/>
              <a:t>tree</a:t>
            </a:r>
          </a:p>
          <a:p>
            <a:pPr>
              <a:lnSpc>
                <a:spcPct val="150000"/>
              </a:lnSpc>
            </a:pPr>
            <a:r>
              <a:rPr lang="en-IN" sz="1200" dirty="0" smtClean="0"/>
              <a:t>c) Structured </a:t>
            </a:r>
            <a:r>
              <a:rPr lang="en-IN" sz="1200" dirty="0"/>
              <a:t>tree</a:t>
            </a:r>
          </a:p>
          <a:p>
            <a:pPr>
              <a:lnSpc>
                <a:spcPct val="150000"/>
              </a:lnSpc>
            </a:pPr>
            <a:r>
              <a:rPr lang="en-IN" sz="1200" dirty="0" smtClean="0"/>
              <a:t>d) Sematic tree</a:t>
            </a:r>
          </a:p>
          <a:p>
            <a:pPr marL="171450" indent="-171450">
              <a:lnSpc>
                <a:spcPct val="150000"/>
              </a:lnSpc>
              <a:buFont typeface="Wingdings" pitchFamily="2" charset="2"/>
              <a:buChar char="§"/>
            </a:pPr>
            <a:r>
              <a:rPr lang="en-IN" sz="1200" dirty="0"/>
              <a:t>Answer: a. Syntax </a:t>
            </a:r>
            <a:r>
              <a:rPr lang="en-IN" sz="1200" dirty="0" smtClean="0"/>
              <a:t>tree</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64</a:t>
            </a:r>
            <a:r>
              <a:rPr lang="en-IN" sz="1200" dirty="0"/>
              <a:t>) Which statement is an abstract form of intermediate code</a:t>
            </a:r>
            <a:r>
              <a:rPr lang="en-IN" sz="1200" dirty="0" smtClean="0"/>
              <a:t>?</a:t>
            </a:r>
            <a:endParaRPr lang="en-IN" sz="1200" dirty="0"/>
          </a:p>
          <a:p>
            <a:pPr marL="228600" indent="-228600">
              <a:lnSpc>
                <a:spcPct val="150000"/>
              </a:lnSpc>
              <a:buAutoNum type="alphaLcParenR"/>
            </a:pPr>
            <a:r>
              <a:rPr lang="en-IN" sz="1200" dirty="0" smtClean="0"/>
              <a:t>3- address</a:t>
            </a:r>
          </a:p>
          <a:p>
            <a:pPr marL="228600" indent="-228600">
              <a:lnSpc>
                <a:spcPct val="150000"/>
              </a:lnSpc>
              <a:buAutoNum type="alphaLcParenR"/>
            </a:pPr>
            <a:r>
              <a:rPr lang="en-IN" sz="1200" dirty="0" smtClean="0"/>
              <a:t>2-address</a:t>
            </a:r>
          </a:p>
          <a:p>
            <a:pPr marL="228600" indent="-228600">
              <a:lnSpc>
                <a:spcPct val="150000"/>
              </a:lnSpc>
              <a:buAutoNum type="alphaLcParenR"/>
            </a:pPr>
            <a:r>
              <a:rPr lang="en-IN" sz="1200" dirty="0" smtClean="0"/>
              <a:t>Address</a:t>
            </a:r>
          </a:p>
          <a:p>
            <a:pPr marL="228600" indent="-228600">
              <a:lnSpc>
                <a:spcPct val="150000"/>
              </a:lnSpc>
              <a:buAutoNum type="alphaLcParenR"/>
            </a:pPr>
            <a:r>
              <a:rPr lang="en-IN" sz="1200" dirty="0" smtClean="0"/>
              <a:t>Intermediate code</a:t>
            </a:r>
          </a:p>
          <a:p>
            <a:pPr marL="171450" indent="-171450">
              <a:lnSpc>
                <a:spcPct val="150000"/>
              </a:lnSpc>
              <a:buFont typeface="Wingdings" pitchFamily="2" charset="2"/>
              <a:buChar char="§"/>
            </a:pPr>
            <a:r>
              <a:rPr lang="en-IN" sz="1200" dirty="0"/>
              <a:t>Answer: a. 3-address</a:t>
            </a:r>
            <a:endParaRPr lang="en-IN" sz="1200" dirty="0"/>
          </a:p>
        </p:txBody>
      </p:sp>
    </p:spTree>
    <p:extLst>
      <p:ext uri="{BB962C8B-B14F-4D97-AF65-F5344CB8AC3E}">
        <p14:creationId xmlns:p14="http://schemas.microsoft.com/office/powerpoint/2010/main" val="12949230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65</a:t>
            </a:r>
            <a:r>
              <a:rPr lang="en-IN" sz="1200" dirty="0"/>
              <a:t>) Which mapping is described by the implementation of the syntax-directed translator</a:t>
            </a:r>
            <a:r>
              <a:rPr lang="en-IN" sz="1200" dirty="0" smtClean="0"/>
              <a:t>?</a:t>
            </a:r>
            <a:endParaRPr lang="en-IN" sz="1200" dirty="0"/>
          </a:p>
          <a:p>
            <a:pPr marL="228600" indent="-228600">
              <a:lnSpc>
                <a:spcPct val="150000"/>
              </a:lnSpc>
              <a:buAutoNum type="alphaLcParenR"/>
            </a:pPr>
            <a:r>
              <a:rPr lang="en-IN" sz="1200" dirty="0" smtClean="0"/>
              <a:t>Parse table</a:t>
            </a:r>
          </a:p>
          <a:p>
            <a:pPr marL="228600" indent="-228600">
              <a:lnSpc>
                <a:spcPct val="150000"/>
              </a:lnSpc>
              <a:buAutoNum type="alphaLcParenR"/>
            </a:pPr>
            <a:r>
              <a:rPr lang="en-IN" sz="1200" dirty="0" smtClean="0"/>
              <a:t>Input</a:t>
            </a:r>
          </a:p>
          <a:p>
            <a:pPr marL="228600" indent="-228600">
              <a:lnSpc>
                <a:spcPct val="150000"/>
              </a:lnSpc>
              <a:buAutoNum type="alphaLcParenR"/>
            </a:pPr>
            <a:r>
              <a:rPr lang="en-IN" sz="1200" dirty="0" smtClean="0"/>
              <a:t>Output</a:t>
            </a:r>
          </a:p>
          <a:p>
            <a:pPr marL="228600" indent="-228600">
              <a:lnSpc>
                <a:spcPct val="150000"/>
              </a:lnSpc>
              <a:buAutoNum type="alphaLcParenR"/>
            </a:pPr>
            <a:r>
              <a:rPr lang="en-IN" sz="1200" dirty="0" smtClean="0"/>
              <a:t>Input-Output</a:t>
            </a:r>
          </a:p>
          <a:p>
            <a:pPr marL="171450" indent="-171450">
              <a:lnSpc>
                <a:spcPct val="150000"/>
              </a:lnSpc>
              <a:buFont typeface="Wingdings" pitchFamily="2" charset="2"/>
              <a:buChar char="§"/>
            </a:pPr>
            <a:r>
              <a:rPr lang="en-IN" sz="1200" dirty="0"/>
              <a:t>Answer: d. </a:t>
            </a:r>
            <a:r>
              <a:rPr lang="en-IN" sz="1200" dirty="0" smtClean="0"/>
              <a:t>Input-Output</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66</a:t>
            </a:r>
            <a:r>
              <a:rPr lang="en-IN" sz="1200" dirty="0"/>
              <a:t>) Which of the following function is called the canonical collection of LR(0) item</a:t>
            </a:r>
            <a:r>
              <a:rPr lang="en-IN" sz="1200" dirty="0" smtClean="0"/>
              <a:t>.</a:t>
            </a:r>
            <a:endParaRPr lang="en-IN" sz="1200" dirty="0"/>
          </a:p>
          <a:p>
            <a:pPr marL="228600" indent="-228600">
              <a:lnSpc>
                <a:spcPct val="150000"/>
              </a:lnSpc>
              <a:buAutoNum type="alphaLcParenR"/>
            </a:pPr>
            <a:r>
              <a:rPr lang="en-IN" sz="1200" dirty="0" smtClean="0"/>
              <a:t>FIRST</a:t>
            </a:r>
          </a:p>
          <a:p>
            <a:pPr marL="228600" indent="-228600">
              <a:lnSpc>
                <a:spcPct val="150000"/>
              </a:lnSpc>
              <a:buAutoNum type="alphaLcParenR"/>
            </a:pPr>
            <a:r>
              <a:rPr lang="en-IN" sz="1200" dirty="0" smtClean="0"/>
              <a:t>GOTO</a:t>
            </a:r>
          </a:p>
          <a:p>
            <a:pPr marL="228600" indent="-228600">
              <a:lnSpc>
                <a:spcPct val="150000"/>
              </a:lnSpc>
              <a:buAutoNum type="alphaLcParenR"/>
            </a:pPr>
            <a:r>
              <a:rPr lang="en-IN" sz="1200" dirty="0" smtClean="0"/>
              <a:t>COMPUTE</a:t>
            </a:r>
          </a:p>
          <a:p>
            <a:pPr marL="228600" indent="-228600">
              <a:lnSpc>
                <a:spcPct val="150000"/>
              </a:lnSpc>
              <a:buAutoNum type="alphaLcParenR"/>
            </a:pPr>
            <a:r>
              <a:rPr lang="en-IN" sz="1200" dirty="0" smtClean="0"/>
              <a:t>FOLLOW</a:t>
            </a:r>
          </a:p>
          <a:p>
            <a:pPr marL="171450" indent="-171450">
              <a:lnSpc>
                <a:spcPct val="150000"/>
              </a:lnSpc>
              <a:buFont typeface="Wingdings" pitchFamily="2" charset="2"/>
              <a:buChar char="§"/>
            </a:pPr>
            <a:r>
              <a:rPr lang="en-IN" sz="1200" dirty="0"/>
              <a:t>Answer: b. GOTO</a:t>
            </a:r>
            <a:endParaRPr lang="en-IN" sz="1200" dirty="0"/>
          </a:p>
        </p:txBody>
      </p:sp>
    </p:spTree>
    <p:extLst>
      <p:ext uri="{BB962C8B-B14F-4D97-AF65-F5344CB8AC3E}">
        <p14:creationId xmlns:p14="http://schemas.microsoft.com/office/powerpoint/2010/main" val="24803184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en-IN" sz="1200" dirty="0" smtClean="0"/>
              <a:t>67</a:t>
            </a:r>
            <a:r>
              <a:rPr lang="en-IN" sz="1200" dirty="0"/>
              <a:t>) Which of the following option is not a function of the shift-reduce parser</a:t>
            </a:r>
            <a:r>
              <a:rPr lang="en-IN" sz="1200" dirty="0" smtClean="0"/>
              <a:t>?</a:t>
            </a:r>
            <a:endParaRPr lang="en-IN" sz="1200" dirty="0"/>
          </a:p>
          <a:p>
            <a:pPr marL="228600" indent="-228600">
              <a:lnSpc>
                <a:spcPct val="150000"/>
              </a:lnSpc>
              <a:buAutoNum type="alphaLcParenR"/>
            </a:pPr>
            <a:r>
              <a:rPr lang="en-IN" sz="1200" dirty="0" smtClean="0"/>
              <a:t>Reduce</a:t>
            </a:r>
          </a:p>
          <a:p>
            <a:pPr marL="228600" indent="-228600">
              <a:lnSpc>
                <a:spcPct val="150000"/>
              </a:lnSpc>
              <a:buAutoNum type="alphaLcParenR"/>
            </a:pPr>
            <a:r>
              <a:rPr lang="en-IN" sz="1200" dirty="0" smtClean="0"/>
              <a:t>Accept</a:t>
            </a:r>
          </a:p>
          <a:p>
            <a:pPr marL="228600" indent="-228600">
              <a:lnSpc>
                <a:spcPct val="150000"/>
              </a:lnSpc>
              <a:buAutoNum type="alphaLcParenR"/>
            </a:pPr>
            <a:r>
              <a:rPr lang="en-IN" sz="1200" dirty="0" smtClean="0"/>
              <a:t>Go</a:t>
            </a:r>
          </a:p>
          <a:p>
            <a:pPr marL="228600" indent="-228600">
              <a:lnSpc>
                <a:spcPct val="150000"/>
              </a:lnSpc>
              <a:buAutoNum type="alphaLcParenR"/>
            </a:pPr>
            <a:r>
              <a:rPr lang="en-IN" sz="1200" dirty="0" smtClean="0"/>
              <a:t>Shift</a:t>
            </a:r>
          </a:p>
          <a:p>
            <a:pPr marL="171450" indent="-171450">
              <a:lnSpc>
                <a:spcPct val="150000"/>
              </a:lnSpc>
              <a:buFont typeface="Wingdings" pitchFamily="2" charset="2"/>
              <a:buChar char="§"/>
            </a:pPr>
            <a:r>
              <a:rPr lang="en-IN" sz="1200" dirty="0"/>
              <a:t>Answer: c. </a:t>
            </a:r>
            <a:r>
              <a:rPr lang="en-IN" sz="1200" dirty="0" smtClean="0"/>
              <a:t>Go</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en-IN" sz="1200" dirty="0" smtClean="0"/>
              <a:t>68</a:t>
            </a:r>
            <a:r>
              <a:rPr lang="en-IN" sz="1200" dirty="0"/>
              <a:t>) Which of the following grammar has no two adjacent non-terminals</a:t>
            </a:r>
            <a:r>
              <a:rPr lang="en-IN" sz="1200" dirty="0" smtClean="0"/>
              <a:t>?</a:t>
            </a:r>
            <a:endParaRPr lang="en-IN" sz="1200" dirty="0"/>
          </a:p>
          <a:p>
            <a:pPr marL="228600" indent="-228600">
              <a:lnSpc>
                <a:spcPct val="150000"/>
              </a:lnSpc>
              <a:buAutoNum type="alphaLcParenR"/>
            </a:pPr>
            <a:r>
              <a:rPr lang="en-IN" sz="1200" dirty="0" smtClean="0"/>
              <a:t>Irregular grammar</a:t>
            </a:r>
          </a:p>
          <a:p>
            <a:pPr marL="228600" indent="-228600">
              <a:lnSpc>
                <a:spcPct val="150000"/>
              </a:lnSpc>
              <a:buAutoNum type="alphaLcParenR"/>
            </a:pPr>
            <a:r>
              <a:rPr lang="en-IN" sz="1200" dirty="0" smtClean="0"/>
              <a:t>Regular grammar</a:t>
            </a:r>
          </a:p>
          <a:p>
            <a:pPr marL="228600" indent="-228600">
              <a:lnSpc>
                <a:spcPct val="150000"/>
              </a:lnSpc>
              <a:buAutoNum type="alphaLcParenR"/>
            </a:pPr>
            <a:r>
              <a:rPr lang="en-IN" sz="1200" dirty="0" smtClean="0"/>
              <a:t>Operator</a:t>
            </a:r>
          </a:p>
          <a:p>
            <a:pPr marL="228600" indent="-228600">
              <a:lnSpc>
                <a:spcPct val="150000"/>
              </a:lnSpc>
              <a:buAutoNum type="alphaLcParenR"/>
            </a:pPr>
            <a:r>
              <a:rPr lang="en-IN" sz="1200" dirty="0" smtClean="0"/>
              <a:t>Precedence grammar</a:t>
            </a:r>
          </a:p>
          <a:p>
            <a:pPr marL="171450" indent="-171450">
              <a:lnSpc>
                <a:spcPct val="150000"/>
              </a:lnSpc>
              <a:buFont typeface="Wingdings" pitchFamily="2" charset="2"/>
              <a:buChar char="§"/>
            </a:pPr>
            <a:r>
              <a:rPr lang="en-IN" sz="1200" dirty="0"/>
              <a:t>Answer: c. Operator</a:t>
            </a:r>
            <a:endParaRPr lang="en-IN" sz="1200" dirty="0"/>
          </a:p>
        </p:txBody>
      </p:sp>
    </p:spTree>
    <p:extLst>
      <p:ext uri="{BB962C8B-B14F-4D97-AF65-F5344CB8AC3E}">
        <p14:creationId xmlns:p14="http://schemas.microsoft.com/office/powerpoint/2010/main" val="3669438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1955260" y="104542"/>
            <a:ext cx="5243208" cy="537469"/>
          </a:xfrm>
          <a:prstGeom prst="rect">
            <a:avLst/>
          </a:prstGeom>
          <a:solidFill>
            <a:srgbClr val="FF0000"/>
          </a:solidFill>
        </p:spPr>
        <p:txBody>
          <a:bodyPr spcFirstLastPara="1" wrap="square" lIns="91425" tIns="91425" rIns="91425" bIns="91425" anchor="t" anchorCtr="0">
            <a:noAutofit/>
          </a:bodyPr>
          <a:lstStyle/>
          <a:p>
            <a:pPr lvl="0"/>
            <a:r>
              <a:rPr lang="en-IN" sz="1400" dirty="0"/>
              <a:t>Context free grammars and Context free languages</a:t>
            </a:r>
            <a:endParaRPr sz="1400" dirty="0"/>
          </a:p>
        </p:txBody>
      </p:sp>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6" y="0"/>
            <a:ext cx="1306589" cy="987688"/>
          </a:xfrm>
          <a:prstGeom prst="rect">
            <a:avLst/>
          </a:prstGeom>
        </p:spPr>
      </p:pic>
      <p:sp>
        <p:nvSpPr>
          <p:cNvPr id="2" name="TextBox 1"/>
          <p:cNvSpPr txBox="1"/>
          <p:nvPr/>
        </p:nvSpPr>
        <p:spPr>
          <a:xfrm>
            <a:off x="359923" y="1079771"/>
            <a:ext cx="8287966" cy="2780248"/>
          </a:xfrm>
          <a:prstGeom prst="rect">
            <a:avLst/>
          </a:prstGeom>
          <a:noFill/>
        </p:spPr>
        <p:txBody>
          <a:bodyPr wrap="square" rtlCol="0">
            <a:spAutoFit/>
          </a:bodyPr>
          <a:lstStyle/>
          <a:p>
            <a:pPr marL="285750" indent="-2857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A context-free grammar (CFG) consisting of a finite set of grammar rules is a quadruple (N, T, P, S) where</a:t>
            </a:r>
          </a:p>
          <a:p>
            <a:pPr>
              <a:spcAft>
                <a:spcPts val="1600"/>
              </a:spcAft>
              <a:buClr>
                <a:schemeClr val="dk1"/>
              </a:buClr>
              <a:buSzPts val="1400"/>
            </a:pPr>
            <a:r>
              <a:rPr lang="en-IN" sz="1200" dirty="0" smtClean="0">
                <a:solidFill>
                  <a:schemeClr val="dk1"/>
                </a:solidFill>
                <a:latin typeface="Nunito"/>
                <a:ea typeface="Nunito"/>
                <a:cs typeface="Nunito"/>
                <a:sym typeface="Nunito"/>
              </a:rPr>
              <a:t>N </a:t>
            </a:r>
            <a:r>
              <a:rPr lang="en-IN" sz="1200" dirty="0">
                <a:solidFill>
                  <a:schemeClr val="dk1"/>
                </a:solidFill>
                <a:latin typeface="Nunito"/>
                <a:ea typeface="Nunito"/>
                <a:cs typeface="Nunito"/>
                <a:sym typeface="Nunito"/>
              </a:rPr>
              <a:t>is a set of non-terminal symbols.</a:t>
            </a:r>
          </a:p>
          <a:p>
            <a:pPr>
              <a:spcAft>
                <a:spcPts val="1600"/>
              </a:spcAft>
              <a:buClr>
                <a:schemeClr val="dk1"/>
              </a:buClr>
              <a:buSzPts val="1400"/>
            </a:pPr>
            <a:r>
              <a:rPr lang="en-IN" sz="1200" dirty="0" smtClean="0">
                <a:solidFill>
                  <a:schemeClr val="dk1"/>
                </a:solidFill>
                <a:latin typeface="Nunito"/>
                <a:ea typeface="Nunito"/>
                <a:cs typeface="Nunito"/>
                <a:sym typeface="Nunito"/>
              </a:rPr>
              <a:t>T </a:t>
            </a:r>
            <a:r>
              <a:rPr lang="en-IN" sz="1200" dirty="0">
                <a:solidFill>
                  <a:schemeClr val="dk1"/>
                </a:solidFill>
                <a:latin typeface="Nunito"/>
                <a:ea typeface="Nunito"/>
                <a:cs typeface="Nunito"/>
                <a:sym typeface="Nunito"/>
              </a:rPr>
              <a:t>is a set of terminals where N ∩ T = NULL.</a:t>
            </a:r>
          </a:p>
          <a:p>
            <a:pPr>
              <a:spcAft>
                <a:spcPts val="1600"/>
              </a:spcAft>
              <a:buClr>
                <a:schemeClr val="dk1"/>
              </a:buClr>
              <a:buSzPts val="1400"/>
            </a:pPr>
            <a:r>
              <a:rPr lang="en-IN" sz="1200" dirty="0" smtClean="0">
                <a:solidFill>
                  <a:schemeClr val="dk1"/>
                </a:solidFill>
                <a:latin typeface="Nunito"/>
                <a:ea typeface="Nunito"/>
                <a:cs typeface="Nunito"/>
                <a:sym typeface="Nunito"/>
              </a:rPr>
              <a:t>P </a:t>
            </a:r>
            <a:r>
              <a:rPr lang="en-IN" sz="1200" dirty="0">
                <a:solidFill>
                  <a:schemeClr val="dk1"/>
                </a:solidFill>
                <a:latin typeface="Nunito"/>
                <a:ea typeface="Nunito"/>
                <a:cs typeface="Nunito"/>
                <a:sym typeface="Nunito"/>
              </a:rPr>
              <a:t>is a set of rules, P: N → (N ∪ T)*, i.e., the left-hand side of the production rule P does have any right context or left context.</a:t>
            </a:r>
          </a:p>
          <a:p>
            <a:pPr>
              <a:spcAft>
                <a:spcPts val="1600"/>
              </a:spcAft>
              <a:buClr>
                <a:schemeClr val="dk1"/>
              </a:buClr>
              <a:buSzPts val="1400"/>
            </a:pPr>
            <a:r>
              <a:rPr lang="en-IN" sz="1200" dirty="0" smtClean="0">
                <a:solidFill>
                  <a:schemeClr val="dk1"/>
                </a:solidFill>
                <a:latin typeface="Nunito"/>
                <a:ea typeface="Nunito"/>
                <a:cs typeface="Nunito"/>
                <a:sym typeface="Nunito"/>
              </a:rPr>
              <a:t>S </a:t>
            </a:r>
            <a:r>
              <a:rPr lang="en-IN" sz="1200" dirty="0">
                <a:solidFill>
                  <a:schemeClr val="dk1"/>
                </a:solidFill>
                <a:latin typeface="Nunito"/>
                <a:ea typeface="Nunito"/>
                <a:cs typeface="Nunito"/>
                <a:sym typeface="Nunito"/>
              </a:rPr>
              <a:t>is the start symbol</a:t>
            </a:r>
            <a:r>
              <a:rPr lang="en-IN" sz="1200" dirty="0" smtClean="0">
                <a:solidFill>
                  <a:schemeClr val="dk1"/>
                </a:solidFill>
                <a:latin typeface="Nunito"/>
                <a:ea typeface="Nunito"/>
                <a:cs typeface="Nunito"/>
                <a:sym typeface="Nunito"/>
              </a:rPr>
              <a:t>.</a:t>
            </a:r>
          </a:p>
          <a:p>
            <a:pPr marL="171450" indent="-171450">
              <a:spcAft>
                <a:spcPts val="1600"/>
              </a:spcAft>
              <a:buClr>
                <a:schemeClr val="dk1"/>
              </a:buClr>
              <a:buSzPts val="1400"/>
              <a:buFont typeface="Wingdings" pitchFamily="2" charset="2"/>
              <a:buChar char="§"/>
            </a:pPr>
            <a:r>
              <a:rPr lang="en-IN" sz="1200" dirty="0">
                <a:solidFill>
                  <a:schemeClr val="dk1"/>
                </a:solidFill>
                <a:latin typeface="Nunito"/>
                <a:ea typeface="Nunito"/>
                <a:cs typeface="Nunito"/>
                <a:sym typeface="Nunito"/>
              </a:rPr>
              <a:t>Context-free languages (CFLs) are generated by context-free grammars. The set of all context-free languages is identical to the set of languages accepted by pushdown automata, and the set of regular languages is a subset of context-free languages</a:t>
            </a:r>
          </a:p>
        </p:txBody>
      </p:sp>
    </p:spTree>
    <p:extLst>
      <p:ext uri="{BB962C8B-B14F-4D97-AF65-F5344CB8AC3E}">
        <p14:creationId xmlns:p14="http://schemas.microsoft.com/office/powerpoint/2010/main" val="8035331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pic>
        <p:nvPicPr>
          <p:cNvPr id="4" name="Picture 3">
            <a:extLst>
              <a:ext uri="{FF2B5EF4-FFF2-40B4-BE49-F238E27FC236}">
                <a16:creationId xmlns:a16="http://schemas.microsoft.com/office/drawing/2014/main" xmlns="" id="{46CD341C-2B2C-40C4-AEF2-D03D80EC5F69}"/>
              </a:ext>
            </a:extLst>
          </p:cNvPr>
          <p:cNvPicPr>
            <a:picLocks noChangeAspect="1"/>
          </p:cNvPicPr>
          <p:nvPr/>
        </p:nvPicPr>
        <p:blipFill>
          <a:blip r:embed="rId3"/>
          <a:stretch>
            <a:fillRect/>
          </a:stretch>
        </p:blipFill>
        <p:spPr>
          <a:xfrm>
            <a:off x="262647" y="0"/>
            <a:ext cx="782382" cy="566057"/>
          </a:xfrm>
          <a:prstGeom prst="rect">
            <a:avLst/>
          </a:prstGeom>
        </p:spPr>
      </p:pic>
      <p:sp>
        <p:nvSpPr>
          <p:cNvPr id="2" name="TextBox 1"/>
          <p:cNvSpPr txBox="1"/>
          <p:nvPr/>
        </p:nvSpPr>
        <p:spPr>
          <a:xfrm>
            <a:off x="264731" y="491453"/>
            <a:ext cx="8287966" cy="3693319"/>
          </a:xfrm>
          <a:prstGeom prst="rect">
            <a:avLst/>
          </a:prstGeom>
          <a:noFill/>
        </p:spPr>
        <p:txBody>
          <a:bodyPr wrap="square" rtlCol="0">
            <a:spAutoFit/>
          </a:bodyPr>
          <a:lstStyle/>
          <a:p>
            <a:pPr marL="171450" indent="-171450">
              <a:lnSpc>
                <a:spcPct val="150000"/>
              </a:lnSpc>
              <a:buFont typeface="Wingdings" pitchFamily="2" charset="2"/>
              <a:buChar char="§"/>
            </a:pPr>
            <a:r>
              <a:rPr lang="it-IT" sz="1200" dirty="0" smtClean="0"/>
              <a:t>69</a:t>
            </a:r>
            <a:r>
              <a:rPr lang="it-IT" sz="1200" dirty="0"/>
              <a:t>) DFA is an abbreviation of</a:t>
            </a:r>
            <a:r>
              <a:rPr lang="it-IT" sz="1200" dirty="0" smtClean="0"/>
              <a:t>.</a:t>
            </a:r>
            <a:endParaRPr lang="it-IT" sz="1200" dirty="0"/>
          </a:p>
          <a:p>
            <a:pPr marL="228600" indent="-228600">
              <a:lnSpc>
                <a:spcPct val="150000"/>
              </a:lnSpc>
              <a:buAutoNum type="alphaLcParenR"/>
            </a:pPr>
            <a:r>
              <a:rPr lang="it-IT" sz="1200" dirty="0" smtClean="0"/>
              <a:t>Non </a:t>
            </a:r>
            <a:r>
              <a:rPr lang="it-IT" sz="1200" dirty="0"/>
              <a:t>Deterministic Finite set </a:t>
            </a:r>
            <a:r>
              <a:rPr lang="it-IT" sz="1200" dirty="0" smtClean="0"/>
              <a:t>Automata</a:t>
            </a:r>
          </a:p>
          <a:p>
            <a:pPr marL="228600" indent="-228600">
              <a:lnSpc>
                <a:spcPct val="150000"/>
              </a:lnSpc>
              <a:buAutoNum type="alphaLcParenR"/>
            </a:pPr>
            <a:r>
              <a:rPr lang="it-IT" sz="1200" dirty="0" smtClean="0"/>
              <a:t>Deterministic </a:t>
            </a:r>
            <a:r>
              <a:rPr lang="it-IT" sz="1200" dirty="0"/>
              <a:t>Finite </a:t>
            </a:r>
            <a:r>
              <a:rPr lang="it-IT" sz="1200" dirty="0" smtClean="0"/>
              <a:t>Automata</a:t>
            </a:r>
          </a:p>
          <a:p>
            <a:pPr marL="228600" indent="-228600">
              <a:lnSpc>
                <a:spcPct val="150000"/>
              </a:lnSpc>
              <a:buAutoNum type="alphaLcParenR"/>
            </a:pPr>
            <a:r>
              <a:rPr lang="it-IT" sz="1200" dirty="0" smtClean="0"/>
              <a:t>Non </a:t>
            </a:r>
            <a:r>
              <a:rPr lang="it-IT" sz="1200" dirty="0"/>
              <a:t>Deterministic Finite </a:t>
            </a:r>
            <a:r>
              <a:rPr lang="it-IT" sz="1200" dirty="0" smtClean="0"/>
              <a:t>Automata</a:t>
            </a:r>
          </a:p>
          <a:p>
            <a:pPr marL="228600" indent="-228600">
              <a:lnSpc>
                <a:spcPct val="150000"/>
              </a:lnSpc>
              <a:buAutoNum type="alphaLcParenR"/>
            </a:pPr>
            <a:r>
              <a:rPr lang="it-IT" sz="1200" dirty="0" smtClean="0"/>
              <a:t>Deterministic </a:t>
            </a:r>
            <a:r>
              <a:rPr lang="it-IT" sz="1200" dirty="0"/>
              <a:t>Finite set </a:t>
            </a:r>
            <a:r>
              <a:rPr lang="it-IT" sz="1200" dirty="0" smtClean="0"/>
              <a:t>Automata</a:t>
            </a:r>
          </a:p>
          <a:p>
            <a:pPr marL="171450" indent="-171450">
              <a:lnSpc>
                <a:spcPct val="150000"/>
              </a:lnSpc>
              <a:buFont typeface="Wingdings" pitchFamily="2" charset="2"/>
              <a:buChar char="§"/>
            </a:pPr>
            <a:r>
              <a:rPr lang="en-IN" sz="1200" dirty="0"/>
              <a:t>Answer: b. Deterministic Finite </a:t>
            </a:r>
            <a:r>
              <a:rPr lang="en-IN" sz="1200" dirty="0" smtClean="0"/>
              <a:t>Automata</a:t>
            </a:r>
          </a:p>
          <a:p>
            <a:pPr marL="171450" indent="-171450">
              <a:lnSpc>
                <a:spcPct val="150000"/>
              </a:lnSpc>
              <a:buFont typeface="Wingdings" pitchFamily="2" charset="2"/>
              <a:buChar char="§"/>
            </a:pPr>
            <a:endParaRPr lang="en-IN" sz="1200" dirty="0"/>
          </a:p>
          <a:p>
            <a:pPr marL="171450" indent="-171450">
              <a:lnSpc>
                <a:spcPct val="150000"/>
              </a:lnSpc>
              <a:buFont typeface="Wingdings" pitchFamily="2" charset="2"/>
              <a:buChar char="§"/>
            </a:pPr>
            <a:r>
              <a:rPr lang="it-IT" sz="1200" dirty="0" smtClean="0"/>
              <a:t>70</a:t>
            </a:r>
            <a:r>
              <a:rPr lang="it-IT" sz="1200" dirty="0"/>
              <a:t>) NFA is an abbreviation of</a:t>
            </a:r>
            <a:r>
              <a:rPr lang="it-IT" sz="1200" dirty="0" smtClean="0"/>
              <a:t>.</a:t>
            </a:r>
            <a:endParaRPr lang="it-IT" sz="1200" dirty="0"/>
          </a:p>
          <a:p>
            <a:pPr marL="228600" indent="-228600">
              <a:lnSpc>
                <a:spcPct val="150000"/>
              </a:lnSpc>
              <a:buAutoNum type="alphaLcParenR"/>
            </a:pPr>
            <a:r>
              <a:rPr lang="it-IT" sz="1200" dirty="0" smtClean="0"/>
              <a:t>Non </a:t>
            </a:r>
            <a:r>
              <a:rPr lang="it-IT" sz="1200" dirty="0"/>
              <a:t>Deterministic Finite set </a:t>
            </a:r>
            <a:r>
              <a:rPr lang="it-IT" sz="1200" dirty="0" smtClean="0"/>
              <a:t>Automata</a:t>
            </a:r>
          </a:p>
          <a:p>
            <a:pPr marL="228600" indent="-228600">
              <a:lnSpc>
                <a:spcPct val="150000"/>
              </a:lnSpc>
              <a:buAutoNum type="alphaLcParenR"/>
            </a:pPr>
            <a:r>
              <a:rPr lang="it-IT" sz="1200" dirty="0" smtClean="0"/>
              <a:t>Deterministic </a:t>
            </a:r>
            <a:r>
              <a:rPr lang="it-IT" sz="1200" dirty="0"/>
              <a:t>Finite </a:t>
            </a:r>
            <a:r>
              <a:rPr lang="it-IT" sz="1200" dirty="0" smtClean="0"/>
              <a:t>Automata</a:t>
            </a:r>
          </a:p>
          <a:p>
            <a:pPr marL="228600" indent="-228600">
              <a:lnSpc>
                <a:spcPct val="150000"/>
              </a:lnSpc>
              <a:buAutoNum type="alphaLcParenR"/>
            </a:pPr>
            <a:r>
              <a:rPr lang="it-IT" sz="1200" dirty="0" smtClean="0"/>
              <a:t>Non </a:t>
            </a:r>
            <a:r>
              <a:rPr lang="it-IT" sz="1200" dirty="0"/>
              <a:t>Deterministic Finite </a:t>
            </a:r>
            <a:r>
              <a:rPr lang="it-IT" sz="1200" dirty="0" smtClean="0"/>
              <a:t>Automata</a:t>
            </a:r>
          </a:p>
          <a:p>
            <a:pPr marL="228600" indent="-228600">
              <a:lnSpc>
                <a:spcPct val="150000"/>
              </a:lnSpc>
              <a:buAutoNum type="alphaLcParenR"/>
            </a:pPr>
            <a:r>
              <a:rPr lang="it-IT" sz="1200" dirty="0" smtClean="0"/>
              <a:t>Deterministic </a:t>
            </a:r>
            <a:r>
              <a:rPr lang="it-IT" sz="1200" dirty="0"/>
              <a:t>Finite set </a:t>
            </a:r>
            <a:r>
              <a:rPr lang="it-IT" sz="1200" dirty="0" smtClean="0"/>
              <a:t>Automata</a:t>
            </a:r>
          </a:p>
          <a:p>
            <a:pPr marL="171450" indent="-171450">
              <a:lnSpc>
                <a:spcPct val="150000"/>
              </a:lnSpc>
              <a:buFont typeface="Wingdings" pitchFamily="2" charset="2"/>
              <a:buChar char="§"/>
            </a:pPr>
            <a:r>
              <a:rPr lang="it-IT" sz="1200" dirty="0"/>
              <a:t>Answer: c. </a:t>
            </a:r>
            <a:r>
              <a:rPr lang="it-IT" sz="1200"/>
              <a:t>Non Deterministic Finite Automata</a:t>
            </a:r>
            <a:endParaRPr lang="en-IN" sz="1200" dirty="0"/>
          </a:p>
        </p:txBody>
      </p:sp>
    </p:spTree>
    <p:extLst>
      <p:ext uri="{BB962C8B-B14F-4D97-AF65-F5344CB8AC3E}">
        <p14:creationId xmlns:p14="http://schemas.microsoft.com/office/powerpoint/2010/main" val="64907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hematics Subject for Middle School - 6th Grade: Algebra by Slidesgo">
  <a:themeElements>
    <a:clrScheme name="Simple Light">
      <a:dk1>
        <a:srgbClr val="191919"/>
      </a:dk1>
      <a:lt1>
        <a:srgbClr val="07246E"/>
      </a:lt1>
      <a:dk2>
        <a:srgbClr val="0F327F"/>
      </a:dk2>
      <a:lt2>
        <a:srgbClr val="FF3141"/>
      </a:lt2>
      <a:accent1>
        <a:srgbClr val="FFB400"/>
      </a:accent1>
      <a:accent2>
        <a:srgbClr val="00B6FF"/>
      </a:accent2>
      <a:accent3>
        <a:srgbClr val="EDEDED"/>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7754</Words>
  <Application>Microsoft Office PowerPoint</Application>
  <PresentationFormat>On-screen Show (16:9)</PresentationFormat>
  <Paragraphs>793</Paragraphs>
  <Slides>90</Slides>
  <Notes>90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Mathematics Subject for Middle School - 6th Grade: Algebra by Slidesgo</vt:lpstr>
      <vt:lpstr>  </vt:lpstr>
      <vt:lpstr>03</vt:lpstr>
      <vt:lpstr>  01. Introduction </vt:lpstr>
      <vt:lpstr>02. Lexical Analysis</vt:lpstr>
      <vt:lpstr>Non-Deterministic and Deterministic Finite Automata (NFA &amp; DFA)</vt:lpstr>
      <vt:lpstr>PowerPoint Presentation</vt:lpstr>
      <vt:lpstr>Regular grammar, Regular expressions and Regular languages</vt:lpstr>
      <vt:lpstr>03. Syntax Analysis</vt:lpstr>
      <vt:lpstr>Context free grammars and Context free languages</vt:lpstr>
      <vt:lpstr>Parse trees</vt:lpstr>
      <vt:lpstr>Parse trees</vt:lpstr>
      <vt:lpstr>Ambiguous grammar</vt:lpstr>
      <vt:lpstr>04. Top Down Parsing</vt:lpstr>
      <vt:lpstr>Recursive descent parsing</vt:lpstr>
      <vt:lpstr>LL (1) grammars</vt:lpstr>
      <vt:lpstr>Non-recursive Predictive Parsing</vt:lpstr>
      <vt:lpstr>Error reporting and Recovery</vt:lpstr>
      <vt:lpstr>05. Bottom Up Parsing</vt:lpstr>
      <vt:lpstr>Handle pruning and shift reduces Parsing</vt:lpstr>
      <vt:lpstr>Shift reduces Parsing</vt:lpstr>
      <vt:lpstr>SLR parsers and construction or SLR parsing tables</vt:lpstr>
      <vt:lpstr>LR(1) parsers and construction of LR(1) parsing tables</vt:lpstr>
      <vt:lpstr>LALR parsers and construction of efficient LALR parsing tables</vt:lpstr>
      <vt:lpstr>Parsing using Ambiguous grammars</vt:lpstr>
      <vt:lpstr>Error reporting and Recovery</vt:lpstr>
      <vt:lpstr>Parser generator</vt:lpstr>
      <vt:lpstr>01</vt:lpstr>
      <vt:lpstr>01. Intermediate Code Generation</vt:lpstr>
      <vt:lpstr>DAG for expressions</vt:lpstr>
      <vt:lpstr>Three address codes - Quadruples and Triples,</vt:lpstr>
      <vt:lpstr>Array references</vt:lpstr>
      <vt:lpstr>Type checking and Conversions</vt:lpstr>
      <vt:lpstr>Translation of Boolean expressions and control flow statements</vt:lpstr>
      <vt:lpstr>Back Patching</vt:lpstr>
      <vt:lpstr>02</vt:lpstr>
      <vt:lpstr>Code Generation</vt:lpstr>
      <vt:lpstr>Factors involved in code generation</vt:lpstr>
      <vt:lpstr>Registers allocation</vt:lpstr>
      <vt:lpstr>Basic blocks and flow graphs</vt:lpstr>
      <vt:lpstr>Code Optimization</vt:lpstr>
      <vt:lpstr>Peephole Optimization</vt:lpstr>
      <vt:lpstr>Basics of flow of control optimization</vt:lpstr>
      <vt:lpstr>02</vt:lpstr>
      <vt:lpstr>01. Run Time Environment</vt:lpstr>
      <vt:lpstr>Storage Organizations</vt:lpstr>
      <vt:lpstr>02. Syntax Directed Translation:</vt:lpstr>
      <vt:lpstr>Syntax Directed Definitions (SDD)</vt:lpstr>
      <vt:lpstr>Inherited and Synthesized Attributes</vt:lpstr>
      <vt:lpstr>Dependency graphs</vt:lpstr>
      <vt:lpstr>Evaluation orders for SDD</vt:lpstr>
      <vt:lpstr>Semantic rules</vt:lpstr>
      <vt:lpstr>Application of Syntax Directed Translation</vt:lpstr>
      <vt:lpstr>Symbol Table</vt:lpstr>
      <vt:lpstr>symbol attributes and scopes</vt:lpstr>
      <vt:lpstr>Some expected MCQ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TOPIC -</dc:title>
  <dc:creator>P K Sahu</dc:creator>
  <cp:lastModifiedBy>ASUS</cp:lastModifiedBy>
  <cp:revision>179</cp:revision>
  <dcterms:modified xsi:type="dcterms:W3CDTF">2021-07-18T16:39:24Z</dcterms:modified>
</cp:coreProperties>
</file>